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Lst>
  <p:notesMasterIdLst>
    <p:notesMasterId r:id="rId25"/>
  </p:notesMasterIdLst>
  <p:sldIdLst>
    <p:sldId id="261" r:id="rId4"/>
    <p:sldId id="262" r:id="rId5"/>
    <p:sldId id="274" r:id="rId6"/>
    <p:sldId id="329" r:id="rId7"/>
    <p:sldId id="270" r:id="rId8"/>
    <p:sldId id="294" r:id="rId9"/>
    <p:sldId id="327" r:id="rId10"/>
    <p:sldId id="291" r:id="rId11"/>
    <p:sldId id="276" r:id="rId12"/>
    <p:sldId id="267" r:id="rId13"/>
    <p:sldId id="297" r:id="rId14"/>
    <p:sldId id="316" r:id="rId15"/>
    <p:sldId id="321" r:id="rId16"/>
    <p:sldId id="328" r:id="rId17"/>
    <p:sldId id="304" r:id="rId18"/>
    <p:sldId id="301" r:id="rId19"/>
    <p:sldId id="323" r:id="rId20"/>
    <p:sldId id="332" r:id="rId21"/>
    <p:sldId id="333" r:id="rId22"/>
    <p:sldId id="334" r:id="rId23"/>
    <p:sldId id="335"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8">
          <p15:clr>
            <a:srgbClr val="A4A3A4"/>
          </p15:clr>
        </p15:guide>
        <p15:guide id="2" pos="47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2E83"/>
    <a:srgbClr val="E8D3A2"/>
    <a:srgbClr val="E8E3D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46" autoAdjust="0"/>
    <p:restoredTop sz="94660"/>
  </p:normalViewPr>
  <p:slideViewPr>
    <p:cSldViewPr snapToGrid="0" snapToObjects="1" showGuides="1">
      <p:cViewPr varScale="1">
        <p:scale>
          <a:sx n="105" d="100"/>
          <a:sy n="105" d="100"/>
        </p:scale>
        <p:origin x="2232" y="96"/>
      </p:cViewPr>
      <p:guideLst>
        <p:guide orient="horz" pos="2488"/>
        <p:guide pos="47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4A6ACC-F51A-4948-A2AF-84A37BD34CEE}" type="datetimeFigureOut">
              <a:rPr lang="en-US" smtClean="0"/>
              <a:t>12/11/2025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373DD1-CF14-4054-AA43-4CD92370AF56}" type="slidenum">
              <a:rPr lang="en-US" smtClean="0"/>
              <a:t>‹#›</a:t>
            </a:fld>
            <a:endParaRPr lang="en-US"/>
          </a:p>
        </p:txBody>
      </p:sp>
    </p:spTree>
    <p:extLst>
      <p:ext uri="{BB962C8B-B14F-4D97-AF65-F5344CB8AC3E}">
        <p14:creationId xmlns:p14="http://schemas.microsoft.com/office/powerpoint/2010/main" val="992655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337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73168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671757" y="939146"/>
            <a:ext cx="6972300" cy="2871103"/>
          </a:xfrm>
          <a:prstGeom prst="rect">
            <a:avLst/>
          </a:prstGeom>
          <a:ln>
            <a:noFill/>
          </a:ln>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3" name="Picture 2"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4" name="Picture 3" descr="Bar_RtAngle_HEX.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92039" y="3947767"/>
            <a:ext cx="2451418" cy="124509"/>
          </a:xfrm>
          <a:prstGeom prst="rect">
            <a:avLst/>
          </a:prstGeom>
        </p:spPr>
      </p:pic>
    </p:spTree>
    <p:extLst>
      <p:ext uri="{BB962C8B-B14F-4D97-AF65-F5344CB8AC3E}">
        <p14:creationId xmlns:p14="http://schemas.microsoft.com/office/powerpoint/2010/main" val="239025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6"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LIGHT, 24 PT.)</a:t>
            </a:r>
          </a:p>
        </p:txBody>
      </p:sp>
      <p:pic>
        <p:nvPicPr>
          <p:cNvPr id="9" name="Picture 8"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07287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196210"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9" name="Picture 8"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7" name="Picture 6"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999999"/>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7" name="Picture 6"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63105" y="6487457"/>
            <a:ext cx="2425295" cy="163374"/>
          </a:xfrm>
          <a:prstGeom prst="rect">
            <a:avLst/>
          </a:prstGeom>
        </p:spPr>
      </p:pic>
      <p:pic>
        <p:nvPicPr>
          <p:cNvPr id="6" name="Picture 5"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71757"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818143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Bulleted 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1" name="Picture 10"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178592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671757" y="1736725"/>
            <a:ext cx="8184662" cy="4432300"/>
          </a:xfrm>
          <a:prstGeom prst="rect">
            <a:avLst/>
          </a:prstGeom>
        </p:spPr>
        <p:txBody>
          <a:bodyPr>
            <a:normAutofit/>
          </a:bodyPr>
          <a:lstStyle>
            <a:lvl1pPr marL="0" indent="0">
              <a:buNone/>
              <a:defRPr sz="2400" b="0" i="1" baseline="0">
                <a:solidFill>
                  <a:srgbClr val="4B2E83"/>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0" name="Picture 9"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3286547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pic>
        <p:nvPicPr>
          <p:cNvPr id="9" name="Picture 8"/>
          <p:cNvPicPr>
            <a:picLocks noChangeAspect="1"/>
          </p:cNvPicPr>
          <p:nvPr userDrawn="1"/>
        </p:nvPicPr>
        <p:blipFill>
          <a:blip r:embed="rId3"/>
          <a:stretch>
            <a:fillRect/>
          </a:stretch>
        </p:blipFill>
        <p:spPr>
          <a:xfrm>
            <a:off x="677334" y="6354234"/>
            <a:ext cx="2540000" cy="266700"/>
          </a:xfrm>
          <a:prstGeom prst="rect">
            <a:avLst/>
          </a:prstGeom>
        </p:spPr>
      </p:pic>
      <p:sp>
        <p:nvSpPr>
          <p:cNvPr id="6" name="Text Placeholder 5"/>
          <p:cNvSpPr>
            <a:spLocks noGrp="1"/>
          </p:cNvSpPr>
          <p:nvPr>
            <p:ph type="body" sz="quarter" idx="10" hasCustomPrompt="1"/>
          </p:nvPr>
        </p:nvSpPr>
        <p:spPr>
          <a:xfrm>
            <a:off x="671757" y="1179824"/>
            <a:ext cx="6972300" cy="2641756"/>
          </a:xfrm>
          <a:prstGeom prst="rect">
            <a:avLst/>
          </a:prstGeom>
        </p:spPr>
        <p:txBody>
          <a:bodyPr anchor="b">
            <a:normAutofit/>
          </a:bodyPr>
          <a:lstStyle>
            <a:lvl1pPr marL="0" indent="0">
              <a:lnSpc>
                <a:spcPct val="100000"/>
              </a:lnSpc>
              <a:buNone/>
              <a:defRPr sz="5000" b="0" i="0" baseline="0">
                <a:solidFill>
                  <a:schemeClr val="accent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237349125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FFFFFF"/>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 24 PT.)</a:t>
            </a:r>
          </a:p>
        </p:txBody>
      </p:sp>
      <p:pic>
        <p:nvPicPr>
          <p:cNvPr id="7" name="Picture 6"/>
          <p:cNvPicPr>
            <a:picLocks noChangeAspect="1"/>
          </p:cNvPicPr>
          <p:nvPr userDrawn="1"/>
        </p:nvPicPr>
        <p:blipFill>
          <a:blip r:embed="rId2"/>
          <a:stretch>
            <a:fillRect/>
          </a:stretch>
        </p:blipFill>
        <p:spPr>
          <a:xfrm>
            <a:off x="6248401" y="6354234"/>
            <a:ext cx="2540000" cy="266700"/>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Bulleted content here (Open Sans Light, 24 pt.)</a:t>
            </a:r>
          </a:p>
          <a:p>
            <a:pPr lvl="1"/>
            <a:r>
              <a:rPr lang="en-US" dirty="0"/>
              <a:t>Second level (Open Sans Light, 20)</a:t>
            </a:r>
          </a:p>
          <a:p>
            <a:pPr lvl="2"/>
            <a:r>
              <a:rPr lang="en-US" dirty="0"/>
              <a:t>Third level (Open Sans Light, 18)</a:t>
            </a:r>
          </a:p>
          <a:p>
            <a:pPr lvl="3"/>
            <a:r>
              <a:rPr lang="en-US" dirty="0"/>
              <a:t>Fourth level (Open Sans Light, 16)</a:t>
            </a:r>
          </a:p>
          <a:p>
            <a:pPr lvl="4"/>
            <a:r>
              <a:rPr lang="en-US" dirty="0"/>
              <a:t>Fifth level (Open Sans Light, 14)</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23633797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rgbClr val="4B2E83"/>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stretch>
            <a:fillRect/>
          </a:stretch>
        </p:blipFill>
        <p:spPr>
          <a:xfrm>
            <a:off x="6248401" y="6354234"/>
            <a:ext cx="2540000" cy="26670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ext Placeholder 5"/>
          <p:cNvSpPr>
            <a:spLocks noGrp="1"/>
          </p:cNvSpPr>
          <p:nvPr>
            <p:ph type="body" sz="quarter" idx="10" hasCustomPrompt="1"/>
          </p:nvPr>
        </p:nvSpPr>
        <p:spPr>
          <a:xfrm>
            <a:off x="671757" y="1167124"/>
            <a:ext cx="6972300" cy="2641756"/>
          </a:xfrm>
          <a:prstGeom prst="rect">
            <a:avLst/>
          </a:prstGeom>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9" name="Picture 8"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6" name="Picture 5"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8D3A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649630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4B2E8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53" r:id="rId1"/>
    <p:sldLayoutId id="2147483663" r:id="rId2"/>
    <p:sldLayoutId id="2147483664" r:id="rId3"/>
    <p:sldLayoutId id="2147483665"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71756" y="1981173"/>
            <a:ext cx="7953769" cy="1717836"/>
          </a:xfrm>
        </p:spPr>
        <p:txBody>
          <a:bodyPr>
            <a:normAutofit fontScale="70000" lnSpcReduction="20000"/>
          </a:bodyPr>
          <a:lstStyle/>
          <a:p>
            <a:r>
              <a:rPr lang="en-US" dirty="0"/>
              <a:t>WSNA-Montlake</a:t>
            </a:r>
          </a:p>
          <a:p>
            <a:r>
              <a:rPr lang="en-US" dirty="0"/>
              <a:t>2025-2027</a:t>
            </a:r>
          </a:p>
          <a:p>
            <a:r>
              <a:rPr lang="en-US" dirty="0"/>
              <a:t>CBA Changes </a:t>
            </a:r>
            <a:r>
              <a:rPr lang="en-US" sz="2600" dirty="0"/>
              <a:t>(effective November 26, 2025)</a:t>
            </a:r>
            <a:endParaRPr lang="en-US" dirty="0"/>
          </a:p>
        </p:txBody>
      </p:sp>
    </p:spTree>
    <p:extLst>
      <p:ext uri="{BB962C8B-B14F-4D97-AF65-F5344CB8AC3E}">
        <p14:creationId xmlns:p14="http://schemas.microsoft.com/office/powerpoint/2010/main" val="3873138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19 – Corrective Action</a:t>
            </a:r>
          </a:p>
        </p:txBody>
      </p:sp>
      <p:sp>
        <p:nvSpPr>
          <p:cNvPr id="3" name="Text Placeholder 2"/>
          <p:cNvSpPr>
            <a:spLocks noGrp="1"/>
          </p:cNvSpPr>
          <p:nvPr>
            <p:ph type="body" sz="quarter" idx="11"/>
          </p:nvPr>
        </p:nvSpPr>
        <p:spPr>
          <a:xfrm>
            <a:off x="659304" y="1736725"/>
            <a:ext cx="8274383" cy="4015497"/>
          </a:xfrm>
        </p:spPr>
        <p:txBody>
          <a:bodyPr/>
          <a:lstStyle/>
          <a:p>
            <a:pPr>
              <a:buFont typeface="Wingdings" panose="05000000000000000000" pitchFamily="2" charset="2"/>
              <a:buChar char="Ø"/>
            </a:pPr>
            <a:r>
              <a:rPr lang="en-US" sz="2000" b="0" dirty="0"/>
              <a:t>19.5 Notice of Resignation</a:t>
            </a:r>
          </a:p>
          <a:p>
            <a:pPr lvl="1">
              <a:buFont typeface="Wingdings" panose="05000000000000000000" pitchFamily="2" charset="2"/>
              <a:buChar char="Ø"/>
            </a:pPr>
            <a:r>
              <a:rPr lang="en-US" sz="1600" b="0" dirty="0"/>
              <a:t>Revised language to state that nurses are required to give at least 14 days’ written notice of resignation, not including vacation (unless approved).</a:t>
            </a:r>
          </a:p>
          <a:p>
            <a:pPr lvl="1">
              <a:buFont typeface="Wingdings" panose="05000000000000000000" pitchFamily="2" charset="2"/>
              <a:buChar char="Ø"/>
            </a:pPr>
            <a:r>
              <a:rPr lang="en-US" sz="1600" b="0" dirty="0"/>
              <a:t>An RN who submits their resignation at least 14 days in advance may withdraw the resignation within 72 hours.</a:t>
            </a:r>
          </a:p>
          <a:p>
            <a:pPr>
              <a:buFont typeface="Wingdings" panose="05000000000000000000" pitchFamily="2" charset="2"/>
              <a:buChar char="Ø"/>
            </a:pPr>
            <a:r>
              <a:rPr lang="en-US" sz="2000" b="0" dirty="0"/>
              <a:t>19.5.1 Presumption of Resignation/Abandonment</a:t>
            </a:r>
          </a:p>
          <a:p>
            <a:pPr lvl="1">
              <a:buFont typeface="Wingdings" panose="05000000000000000000" pitchFamily="2" charset="2"/>
              <a:buChar char="Ø"/>
            </a:pPr>
            <a:r>
              <a:rPr lang="en-US" sz="1600" b="0" dirty="0"/>
              <a:t>New language outlining current practice that an employee who fails to appear to for work for 3 consecutive scheduled work shifts will be deemed to have resigned. </a:t>
            </a:r>
          </a:p>
          <a:p>
            <a:pPr lvl="1">
              <a:buFont typeface="Wingdings" panose="05000000000000000000" pitchFamily="2" charset="2"/>
              <a:buChar char="Ø"/>
            </a:pPr>
            <a:endParaRPr lang="en-US" sz="1600" b="0" dirty="0"/>
          </a:p>
          <a:p>
            <a:pPr>
              <a:buFont typeface="Wingdings" panose="05000000000000000000" pitchFamily="2" charset="2"/>
              <a:buChar char="Ø"/>
            </a:pPr>
            <a:endParaRPr lang="en-US" sz="1600" b="0" dirty="0"/>
          </a:p>
        </p:txBody>
      </p:sp>
    </p:spTree>
    <p:extLst>
      <p:ext uri="{BB962C8B-B14F-4D97-AF65-F5344CB8AC3E}">
        <p14:creationId xmlns:p14="http://schemas.microsoft.com/office/powerpoint/2010/main" val="837751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30 – Nonpermanent and Intermittent (Formerly Per Diem) Nurses</a:t>
            </a:r>
          </a:p>
        </p:txBody>
      </p:sp>
      <p:sp>
        <p:nvSpPr>
          <p:cNvPr id="4" name="Text Placeholder 3"/>
          <p:cNvSpPr>
            <a:spLocks noGrp="1"/>
          </p:cNvSpPr>
          <p:nvPr>
            <p:ph type="body" sz="quarter" idx="12"/>
          </p:nvPr>
        </p:nvSpPr>
        <p:spPr/>
        <p:txBody>
          <a:bodyPr/>
          <a:lstStyle/>
          <a:p>
            <a:pPr marL="342900" indent="-342900">
              <a:buFont typeface="Wingdings" panose="05000000000000000000" pitchFamily="2" charset="2"/>
              <a:buChar char="Ø"/>
            </a:pPr>
            <a:r>
              <a:rPr lang="en-US" dirty="0"/>
              <a:t>30.6(I) Premiums</a:t>
            </a:r>
          </a:p>
          <a:p>
            <a:pPr marL="800100" lvl="1" indent="-342900">
              <a:buFont typeface="Wingdings" panose="05000000000000000000" pitchFamily="2" charset="2"/>
              <a:buChar char="Ø"/>
            </a:pPr>
            <a:r>
              <a:rPr lang="en-US" sz="2000" dirty="0">
                <a:solidFill>
                  <a:srgbClr val="4B2E83"/>
                </a:solidFill>
              </a:rPr>
              <a:t>Added list of all premiums</a:t>
            </a:r>
          </a:p>
          <a:p>
            <a:pPr marL="800100" lvl="1" indent="-342900">
              <a:buFont typeface="Wingdings" panose="05000000000000000000" pitchFamily="2" charset="2"/>
              <a:buChar char="Ø"/>
            </a:pPr>
            <a:r>
              <a:rPr lang="en-US" sz="2000" dirty="0">
                <a:solidFill>
                  <a:srgbClr val="4B2E83"/>
                </a:solidFill>
              </a:rPr>
              <a:t>New premium eligibility: Float Pool</a:t>
            </a:r>
          </a:p>
          <a:p>
            <a:pPr marL="342900" indent="-342900">
              <a:buFont typeface="Wingdings" panose="05000000000000000000" pitchFamily="2" charset="2"/>
              <a:buChar char="Ø"/>
            </a:pPr>
            <a:r>
              <a:rPr lang="en-US" dirty="0"/>
              <a:t>30.13 Other Provisions</a:t>
            </a:r>
          </a:p>
          <a:p>
            <a:pPr marL="800100" lvl="1" indent="-342900">
              <a:buFont typeface="Wingdings" panose="05000000000000000000" pitchFamily="2" charset="2"/>
              <a:buChar char="Ø"/>
            </a:pPr>
            <a:r>
              <a:rPr lang="en-US" sz="2000" dirty="0">
                <a:solidFill>
                  <a:srgbClr val="4B2E83"/>
                </a:solidFill>
              </a:rPr>
              <a:t>Updated list of applicable provisions in CBA</a:t>
            </a:r>
          </a:p>
          <a:p>
            <a:pPr marL="800100" lvl="1" indent="-342900">
              <a:buFont typeface="Wingdings" panose="05000000000000000000" pitchFamily="2" charset="2"/>
              <a:buChar char="Ø"/>
            </a:pPr>
            <a:endParaRPr lang="en-US" dirty="0"/>
          </a:p>
        </p:txBody>
      </p:sp>
    </p:spTree>
    <p:extLst>
      <p:ext uri="{BB962C8B-B14F-4D97-AF65-F5344CB8AC3E}">
        <p14:creationId xmlns:p14="http://schemas.microsoft.com/office/powerpoint/2010/main" val="2598483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E94C7-3A05-ECC0-EBB0-A7B134887FF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D5A4469-BC9C-99BD-91AC-50E087F36397}"/>
              </a:ext>
            </a:extLst>
          </p:cNvPr>
          <p:cNvSpPr>
            <a:spLocks noGrp="1"/>
          </p:cNvSpPr>
          <p:nvPr>
            <p:ph type="body" sz="quarter" idx="10"/>
          </p:nvPr>
        </p:nvSpPr>
        <p:spPr/>
        <p:txBody>
          <a:bodyPr>
            <a:normAutofit/>
          </a:bodyPr>
          <a:lstStyle/>
          <a:p>
            <a:r>
              <a:rPr lang="en-US" dirty="0"/>
              <a:t>MOU – Parking Citations</a:t>
            </a:r>
          </a:p>
        </p:txBody>
      </p:sp>
      <p:sp>
        <p:nvSpPr>
          <p:cNvPr id="4" name="Text Placeholder 3">
            <a:extLst>
              <a:ext uri="{FF2B5EF4-FFF2-40B4-BE49-F238E27FC236}">
                <a16:creationId xmlns:a16="http://schemas.microsoft.com/office/drawing/2014/main" id="{1A6FCE10-5297-8FC6-34EF-83917BD88202}"/>
              </a:ext>
            </a:extLst>
          </p:cNvPr>
          <p:cNvSpPr>
            <a:spLocks noGrp="1"/>
          </p:cNvSpPr>
          <p:nvPr>
            <p:ph type="body" sz="quarter" idx="12"/>
          </p:nvPr>
        </p:nvSpPr>
        <p:spPr>
          <a:xfrm>
            <a:off x="671757" y="1730667"/>
            <a:ext cx="8184662" cy="411171"/>
          </a:xfrm>
        </p:spPr>
        <p:txBody>
          <a:bodyPr/>
          <a:lstStyle/>
          <a:p>
            <a:pPr marL="342900" indent="-342900">
              <a:buFont typeface="Wingdings" panose="05000000000000000000" pitchFamily="2" charset="2"/>
              <a:buChar char="Ø"/>
            </a:pPr>
            <a:r>
              <a:rPr lang="en-US" sz="2800" dirty="0"/>
              <a:t>Revised language to align with current processes. </a:t>
            </a:r>
          </a:p>
          <a:p>
            <a:pPr marL="800100" lvl="1" indent="-342900">
              <a:buFont typeface="Wingdings" panose="05000000000000000000" pitchFamily="2" charset="2"/>
              <a:buChar char="Ø"/>
            </a:pPr>
            <a:r>
              <a:rPr lang="en-US" sz="2000" dirty="0"/>
              <a:t>“In the event a nurse is required to stay past their scheduled shift, the nurse will notify Parking Services through the appropriate channels (i.e., Transportation Services Customer Portal) that their parking permit will expire to preempt a parking citation.”</a:t>
            </a:r>
          </a:p>
        </p:txBody>
      </p:sp>
    </p:spTree>
    <p:extLst>
      <p:ext uri="{BB962C8B-B14F-4D97-AF65-F5344CB8AC3E}">
        <p14:creationId xmlns:p14="http://schemas.microsoft.com/office/powerpoint/2010/main" val="1919106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4558000-301E-C434-2824-43C048888162}"/>
              </a:ext>
            </a:extLst>
          </p:cNvPr>
          <p:cNvSpPr>
            <a:spLocks noGrp="1"/>
          </p:cNvSpPr>
          <p:nvPr>
            <p:ph type="body" sz="quarter" idx="10"/>
          </p:nvPr>
        </p:nvSpPr>
        <p:spPr/>
        <p:txBody>
          <a:bodyPr>
            <a:normAutofit fontScale="25000" lnSpcReduction="20000"/>
          </a:bodyPr>
          <a:lstStyle/>
          <a:p>
            <a:endParaRPr lang="en-US" dirty="0"/>
          </a:p>
          <a:p>
            <a:endParaRPr lang="en-US" dirty="0"/>
          </a:p>
          <a:p>
            <a:endParaRPr lang="en-US" dirty="0"/>
          </a:p>
          <a:p>
            <a:endParaRPr lang="en-US" dirty="0"/>
          </a:p>
          <a:p>
            <a:r>
              <a:rPr lang="en-US" sz="12000" dirty="0"/>
              <a:t>MOU – Pre-Scheduled </a:t>
            </a:r>
            <a:r>
              <a:rPr lang="en-US" sz="12000" dirty="0" err="1"/>
              <a:t>Doubletime</a:t>
            </a:r>
            <a:r>
              <a:rPr lang="en-US" sz="12000" dirty="0"/>
              <a:t> Incentive Shifts</a:t>
            </a:r>
          </a:p>
          <a:p>
            <a:endParaRPr lang="en-US" dirty="0"/>
          </a:p>
        </p:txBody>
      </p:sp>
      <p:sp>
        <p:nvSpPr>
          <p:cNvPr id="3" name="Text Placeholder 2">
            <a:extLst>
              <a:ext uri="{FF2B5EF4-FFF2-40B4-BE49-F238E27FC236}">
                <a16:creationId xmlns:a16="http://schemas.microsoft.com/office/drawing/2014/main" id="{08E39A58-1D91-42B7-4EC0-C8B7AAC1AE2B}"/>
              </a:ext>
            </a:extLst>
          </p:cNvPr>
          <p:cNvSpPr>
            <a:spLocks noGrp="1"/>
          </p:cNvSpPr>
          <p:nvPr>
            <p:ph type="body" sz="quarter" idx="11"/>
          </p:nvPr>
        </p:nvSpPr>
        <p:spPr/>
        <p:txBody>
          <a:bodyPr/>
          <a:lstStyle/>
          <a:p>
            <a:pPr marL="457200" indent="-457200">
              <a:buFont typeface="Wingdings" panose="05000000000000000000" pitchFamily="2" charset="2"/>
              <a:buChar char="Ø"/>
            </a:pPr>
            <a:r>
              <a:rPr lang="en-US" b="0" dirty="0"/>
              <a:t>Struck MOU entirely – </a:t>
            </a:r>
            <a:r>
              <a:rPr lang="en-US" dirty="0"/>
              <a:t>no longer available</a:t>
            </a:r>
            <a:r>
              <a:rPr lang="en-US" b="0" dirty="0"/>
              <a:t>.</a:t>
            </a:r>
          </a:p>
          <a:p>
            <a:pPr marL="1314450" lvl="2" indent="-457200">
              <a:buFont typeface="Wingdings" panose="05000000000000000000" pitchFamily="2" charset="2"/>
              <a:buChar char="Ø"/>
            </a:pPr>
            <a:endParaRPr lang="en-US" b="0" dirty="0"/>
          </a:p>
          <a:p>
            <a:pPr marL="857250" lvl="2" indent="0">
              <a:buNone/>
            </a:pPr>
            <a:endParaRPr lang="en-US" b="0" dirty="0"/>
          </a:p>
        </p:txBody>
      </p:sp>
    </p:spTree>
    <p:extLst>
      <p:ext uri="{BB962C8B-B14F-4D97-AF65-F5344CB8AC3E}">
        <p14:creationId xmlns:p14="http://schemas.microsoft.com/office/powerpoint/2010/main" val="3062320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DC7ED-0537-7A7C-55C9-D3CB3CDD02F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3BBAF18-E46F-1373-B568-FFDCA141EE09}"/>
              </a:ext>
            </a:extLst>
          </p:cNvPr>
          <p:cNvSpPr>
            <a:spLocks noGrp="1"/>
          </p:cNvSpPr>
          <p:nvPr>
            <p:ph type="body" sz="quarter" idx="10"/>
          </p:nvPr>
        </p:nvSpPr>
        <p:spPr/>
        <p:txBody>
          <a:bodyPr/>
          <a:lstStyle/>
          <a:p>
            <a:r>
              <a:rPr lang="en-US" dirty="0"/>
              <a:t>MOU – ATR Transition and Elimination of Rounding</a:t>
            </a:r>
          </a:p>
        </p:txBody>
      </p:sp>
      <p:sp>
        <p:nvSpPr>
          <p:cNvPr id="4" name="Text Placeholder 3">
            <a:extLst>
              <a:ext uri="{FF2B5EF4-FFF2-40B4-BE49-F238E27FC236}">
                <a16:creationId xmlns:a16="http://schemas.microsoft.com/office/drawing/2014/main" id="{083E7634-97F0-49F4-4943-75F1A9572A5E}"/>
              </a:ext>
            </a:extLst>
          </p:cNvPr>
          <p:cNvSpPr>
            <a:spLocks noGrp="1"/>
          </p:cNvSpPr>
          <p:nvPr>
            <p:ph type="body" sz="quarter" idx="12"/>
          </p:nvPr>
        </p:nvSpPr>
        <p:spPr>
          <a:xfrm>
            <a:off x="479669" y="1657515"/>
            <a:ext cx="8184662" cy="411171"/>
          </a:xfrm>
        </p:spPr>
        <p:txBody>
          <a:bodyPr/>
          <a:lstStyle/>
          <a:p>
            <a:pPr marL="342900" indent="-342900">
              <a:buFont typeface="Wingdings" panose="05000000000000000000" pitchFamily="2" charset="2"/>
              <a:buChar char="Ø"/>
            </a:pPr>
            <a:r>
              <a:rPr lang="en-US" sz="2000" dirty="0"/>
              <a:t>As of February 16, 2026, the Employer will eliminate its rounding practice and will transition UWMC-Montlake from a salary model to Actual Time Reporting (ATR), and will move all RNs from exempt to non-exempt status.</a:t>
            </a:r>
          </a:p>
          <a:p>
            <a:pPr marL="800100" lvl="1" indent="-342900">
              <a:buFont typeface="Wingdings" panose="05000000000000000000" pitchFamily="2" charset="2"/>
              <a:buChar char="Ø"/>
            </a:pPr>
            <a:r>
              <a:rPr lang="en-US" sz="1800" dirty="0">
                <a:solidFill>
                  <a:srgbClr val="4B2E83"/>
                </a:solidFill>
              </a:rPr>
              <a:t>Contract language relating to 28/160 scheduling or rounding will be changed effective February 16, 2026.</a:t>
            </a:r>
          </a:p>
          <a:p>
            <a:pPr marL="342900" indent="-342900">
              <a:buFont typeface="Wingdings" panose="05000000000000000000" pitchFamily="2" charset="2"/>
              <a:buChar char="Ø"/>
            </a:pPr>
            <a:r>
              <a:rPr lang="en-US" sz="2000" dirty="0"/>
              <a:t>Parties agree to schedule </a:t>
            </a:r>
            <a:r>
              <a:rPr lang="en-US" sz="2000" b="1" dirty="0"/>
              <a:t>two</a:t>
            </a:r>
            <a:r>
              <a:rPr lang="en-US" sz="2000" dirty="0"/>
              <a:t> eight-hour </a:t>
            </a:r>
            <a:r>
              <a:rPr lang="en-US" sz="2000" b="1" dirty="0"/>
              <a:t>bargaining sessions </a:t>
            </a:r>
            <a:r>
              <a:rPr lang="en-US" sz="2000" dirty="0"/>
              <a:t>prior to transition date to bargain impacts, as well as </a:t>
            </a:r>
            <a:r>
              <a:rPr lang="en-US" sz="2000" b="1" dirty="0"/>
              <a:t>two</a:t>
            </a:r>
            <a:r>
              <a:rPr lang="en-US" sz="2000" dirty="0"/>
              <a:t> 1-hour </a:t>
            </a:r>
            <a:r>
              <a:rPr lang="en-US" sz="2000" b="1" dirty="0"/>
              <a:t>JLMs</a:t>
            </a:r>
            <a:r>
              <a:rPr lang="en-US" sz="2000" dirty="0"/>
              <a:t> to answer employee questions. </a:t>
            </a:r>
          </a:p>
          <a:p>
            <a:pPr marL="342900" indent="-342900">
              <a:buFont typeface="Wingdings" panose="05000000000000000000" pitchFamily="2" charset="2"/>
              <a:buChar char="Ø"/>
            </a:pPr>
            <a:r>
              <a:rPr lang="en-US" sz="2000" dirty="0"/>
              <a:t>RNs grandfathered into a </a:t>
            </a:r>
            <a:r>
              <a:rPr lang="en-US" sz="2000" b="1" dirty="0"/>
              <a:t>0.975 FTE and working only 12-hour shifts </a:t>
            </a:r>
            <a:r>
              <a:rPr lang="en-US" sz="2000" dirty="0"/>
              <a:t>as of 12/1 will be permitted to schedule themselves up to forty-eight (48) hours in a calendar week once per four-week schedule period. Eight (8) hours of this time will be paid at the applicable overtime rate. </a:t>
            </a:r>
          </a:p>
          <a:p>
            <a:pPr marL="342900" indent="-342900">
              <a:buFont typeface="Wingdings" panose="05000000000000000000" pitchFamily="2" charset="2"/>
              <a:buChar char="Ø"/>
            </a:pPr>
            <a:r>
              <a:rPr lang="en-US" sz="2000" dirty="0"/>
              <a:t>RNs with an </a:t>
            </a:r>
            <a:r>
              <a:rPr lang="en-US" sz="2000" b="1" dirty="0"/>
              <a:t>FTE</a:t>
            </a:r>
            <a:r>
              <a:rPr lang="en-US" sz="2000" dirty="0"/>
              <a:t> </a:t>
            </a:r>
            <a:r>
              <a:rPr lang="en-US" sz="2000" b="1" dirty="0"/>
              <a:t>below 0.9 </a:t>
            </a:r>
            <a:r>
              <a:rPr lang="en-US" sz="2000" dirty="0"/>
              <a:t>are not required to meet their FTE within one work week if unit scheduling and skill mix permits, provided it does not result in overtime.</a:t>
            </a:r>
          </a:p>
          <a:p>
            <a:pPr marL="342900" indent="-342900">
              <a:buFont typeface="Wingdings" panose="05000000000000000000" pitchFamily="2" charset="2"/>
              <a:buChar char="Ø"/>
            </a:pPr>
            <a:r>
              <a:rPr lang="en-US" sz="2000" dirty="0"/>
              <a:t>Units </a:t>
            </a:r>
            <a:r>
              <a:rPr lang="en-US" sz="2000" b="1" dirty="0"/>
              <a:t>may</a:t>
            </a:r>
            <a:r>
              <a:rPr lang="en-US" sz="2000" dirty="0"/>
              <a:t> elect to establish a unit-based scheduling committee                 to provide input on the creation of the unit’s scheduling.</a:t>
            </a:r>
          </a:p>
        </p:txBody>
      </p:sp>
    </p:spTree>
    <p:extLst>
      <p:ext uri="{BB962C8B-B14F-4D97-AF65-F5344CB8AC3E}">
        <p14:creationId xmlns:p14="http://schemas.microsoft.com/office/powerpoint/2010/main" val="4203144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71757" y="371510"/>
            <a:ext cx="8184662" cy="991998"/>
          </a:xfrm>
        </p:spPr>
        <p:txBody>
          <a:bodyPr>
            <a:normAutofit lnSpcReduction="10000"/>
          </a:bodyPr>
          <a:lstStyle/>
          <a:p>
            <a:r>
              <a:rPr lang="en-US" dirty="0"/>
              <a:t>MOU – Facilitated Mediation re System Wide </a:t>
            </a:r>
          </a:p>
          <a:p>
            <a:r>
              <a:rPr lang="en-US" dirty="0"/>
              <a:t>Float Pool</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pPr marL="342900" indent="-342900">
              <a:buFont typeface="Wingdings" panose="05000000000000000000" pitchFamily="2" charset="2"/>
              <a:buChar char="Ø"/>
            </a:pPr>
            <a:r>
              <a:rPr lang="en-US" dirty="0"/>
              <a:t>Within 90 days of ratification, the parties will request facilitated mediation from PERC to develop a tiered system wide float pool for clinical staff.</a:t>
            </a:r>
          </a:p>
          <a:p>
            <a:pPr marL="342900" indent="-342900">
              <a:buFont typeface="Wingdings" panose="05000000000000000000" pitchFamily="2" charset="2"/>
              <a:buChar char="Ø"/>
            </a:pPr>
            <a:r>
              <a:rPr lang="en-US" dirty="0"/>
              <a:t>Goal is to create an equitable and effective method of responding to changes in staffing needs across UWMC (ML and NW) and HMC. </a:t>
            </a:r>
          </a:p>
          <a:p>
            <a:pPr marL="342900" indent="-342900">
              <a:buFont typeface="Wingdings" panose="05000000000000000000" pitchFamily="2" charset="2"/>
              <a:buChar char="Ø"/>
            </a:pPr>
            <a:r>
              <a:rPr lang="en-US" dirty="0"/>
              <a:t>Parties (including up to 5 nurses at each campus) will meet monthly for up to 12 months to develop a process.</a:t>
            </a:r>
          </a:p>
        </p:txBody>
      </p:sp>
    </p:spTree>
    <p:extLst>
      <p:ext uri="{BB962C8B-B14F-4D97-AF65-F5344CB8AC3E}">
        <p14:creationId xmlns:p14="http://schemas.microsoft.com/office/powerpoint/2010/main" val="926363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MOU – Lump Sum Payment</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400" dirty="0"/>
              <a:t>$1,500 pro-rated by FTE</a:t>
            </a:r>
          </a:p>
          <a:p>
            <a:pPr lvl="1">
              <a:buFont typeface="Wingdings" panose="05000000000000000000" pitchFamily="2" charset="2"/>
              <a:buChar char="Ø"/>
            </a:pPr>
            <a:r>
              <a:rPr lang="en-US" sz="2000" dirty="0"/>
              <a:t>Does not include </a:t>
            </a:r>
            <a:r>
              <a:rPr lang="en-US" sz="2000" dirty="0" err="1"/>
              <a:t>nonperm</a:t>
            </a:r>
            <a:r>
              <a:rPr lang="en-US" sz="2000" dirty="0"/>
              <a:t>/intermittent employees</a:t>
            </a:r>
          </a:p>
          <a:p>
            <a:pPr>
              <a:buFont typeface="Wingdings" panose="05000000000000000000" pitchFamily="2" charset="2"/>
              <a:buChar char="Ø"/>
            </a:pPr>
            <a:r>
              <a:rPr lang="en-US" sz="2400" dirty="0"/>
              <a:t>Eligible RNs: Those with an FTE as of the date of ratification and who remain employed in a WSNA-ML represented position on July 15, 2026</a:t>
            </a:r>
          </a:p>
          <a:p>
            <a:pPr>
              <a:buFont typeface="Wingdings" panose="05000000000000000000" pitchFamily="2" charset="2"/>
              <a:buChar char="Ø"/>
            </a:pPr>
            <a:r>
              <a:rPr lang="en-US" sz="2400" dirty="0"/>
              <a:t>Payment will be made within 90 days of July 15, 2026</a:t>
            </a:r>
          </a:p>
        </p:txBody>
      </p:sp>
    </p:spTree>
    <p:extLst>
      <p:ext uri="{BB962C8B-B14F-4D97-AF65-F5344CB8AC3E}">
        <p14:creationId xmlns:p14="http://schemas.microsoft.com/office/powerpoint/2010/main" val="3211315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1E83B46-6C76-74E0-F643-FB3EC63ED235}"/>
              </a:ext>
            </a:extLst>
          </p:cNvPr>
          <p:cNvSpPr>
            <a:spLocks noGrp="1"/>
          </p:cNvSpPr>
          <p:nvPr>
            <p:ph type="body" sz="quarter" idx="10"/>
          </p:nvPr>
        </p:nvSpPr>
        <p:spPr/>
        <p:txBody>
          <a:bodyPr/>
          <a:lstStyle/>
          <a:p>
            <a:r>
              <a:rPr lang="en-US" dirty="0"/>
              <a:t>MOU – Top Step</a:t>
            </a:r>
          </a:p>
        </p:txBody>
      </p:sp>
      <p:sp>
        <p:nvSpPr>
          <p:cNvPr id="4" name="Text Placeholder 3">
            <a:extLst>
              <a:ext uri="{FF2B5EF4-FFF2-40B4-BE49-F238E27FC236}">
                <a16:creationId xmlns:a16="http://schemas.microsoft.com/office/drawing/2014/main" id="{ED88118C-EE33-2CCA-FC0B-4EC2E8FCA073}"/>
              </a:ext>
            </a:extLst>
          </p:cNvPr>
          <p:cNvSpPr>
            <a:spLocks noGrp="1"/>
          </p:cNvSpPr>
          <p:nvPr>
            <p:ph type="body" sz="quarter" idx="12"/>
          </p:nvPr>
        </p:nvSpPr>
        <p:spPr/>
        <p:txBody>
          <a:bodyPr/>
          <a:lstStyle/>
          <a:p>
            <a:pPr marL="285750" indent="-285750" algn="l">
              <a:buFont typeface="Wingdings" panose="05000000000000000000" pitchFamily="2" charset="2"/>
              <a:buChar char="Ø"/>
            </a:pPr>
            <a:r>
              <a:rPr lang="en-US" i="0" u="none" strike="noStrike" baseline="0" dirty="0">
                <a:solidFill>
                  <a:schemeClr val="tx1"/>
                </a:solidFill>
                <a:latin typeface="Encode Sans Normal Black"/>
              </a:rPr>
              <a:t>Added new top step to RN2 and RN3 pay scales to align with WSNA-NW. </a:t>
            </a:r>
          </a:p>
          <a:p>
            <a:pPr marL="742950" lvl="1" indent="-285750">
              <a:buFont typeface="Wingdings" panose="05000000000000000000" pitchFamily="2" charset="2"/>
              <a:buChar char="Ø"/>
            </a:pPr>
            <a:r>
              <a:rPr lang="en-US" sz="2400" dirty="0">
                <a:solidFill>
                  <a:schemeClr val="tx1"/>
                </a:solidFill>
              </a:rPr>
              <a:t>Top step is 1% above previous step. </a:t>
            </a:r>
            <a:endParaRPr lang="en-US" sz="2400" u="sng" dirty="0">
              <a:solidFill>
                <a:schemeClr val="tx1"/>
              </a:solidFill>
            </a:endParaRPr>
          </a:p>
        </p:txBody>
      </p:sp>
    </p:spTree>
    <p:extLst>
      <p:ext uri="{BB962C8B-B14F-4D97-AF65-F5344CB8AC3E}">
        <p14:creationId xmlns:p14="http://schemas.microsoft.com/office/powerpoint/2010/main" val="4106336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014BB-E663-92C2-4BF2-98008F68C3E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88755D9-1E00-E110-6228-2F0CCDDA8AE8}"/>
              </a:ext>
            </a:extLst>
          </p:cNvPr>
          <p:cNvSpPr>
            <a:spLocks noGrp="1"/>
          </p:cNvSpPr>
          <p:nvPr>
            <p:ph type="body" sz="quarter" idx="10"/>
          </p:nvPr>
        </p:nvSpPr>
        <p:spPr>
          <a:xfrm>
            <a:off x="671757" y="371510"/>
            <a:ext cx="8184662" cy="991998"/>
          </a:xfrm>
        </p:spPr>
        <p:txBody>
          <a:bodyPr>
            <a:normAutofit/>
          </a:bodyPr>
          <a:lstStyle/>
          <a:p>
            <a:r>
              <a:rPr lang="en-US" dirty="0"/>
              <a:t>MOU – Non-Monetary Steps</a:t>
            </a:r>
          </a:p>
        </p:txBody>
      </p:sp>
      <p:sp>
        <p:nvSpPr>
          <p:cNvPr id="4" name="Text Placeholder 3">
            <a:extLst>
              <a:ext uri="{FF2B5EF4-FFF2-40B4-BE49-F238E27FC236}">
                <a16:creationId xmlns:a16="http://schemas.microsoft.com/office/drawing/2014/main" id="{60961659-D32B-298F-18C9-FF7D2F1A0BCE}"/>
              </a:ext>
            </a:extLst>
          </p:cNvPr>
          <p:cNvSpPr>
            <a:spLocks noGrp="1"/>
          </p:cNvSpPr>
          <p:nvPr>
            <p:ph type="body" sz="quarter" idx="12"/>
          </p:nvPr>
        </p:nvSpPr>
        <p:spPr>
          <a:xfrm>
            <a:off x="671757" y="1730667"/>
            <a:ext cx="8184662" cy="411171"/>
          </a:xfrm>
        </p:spPr>
        <p:txBody>
          <a:bodyPr/>
          <a:lstStyle/>
          <a:p>
            <a:pPr marL="342900" indent="-342900">
              <a:buFont typeface="Wingdings" panose="05000000000000000000" pitchFamily="2" charset="2"/>
              <a:buChar char="Ø"/>
            </a:pPr>
            <a:r>
              <a:rPr lang="en-US" dirty="0"/>
              <a:t>Eliminated all non-monetary steps on RN2 and RN3 pay scales.</a:t>
            </a:r>
          </a:p>
          <a:p>
            <a:pPr marL="342900" indent="-342900">
              <a:buFont typeface="Wingdings" panose="05000000000000000000" pitchFamily="2" charset="2"/>
              <a:buChar char="Ø"/>
            </a:pPr>
            <a:r>
              <a:rPr lang="en-US" dirty="0"/>
              <a:t>Where there is a non-monetary step, the value of the non-monetary step will be increased by half the difference between the step below and the step above.</a:t>
            </a:r>
          </a:p>
        </p:txBody>
      </p:sp>
    </p:spTree>
    <p:extLst>
      <p:ext uri="{BB962C8B-B14F-4D97-AF65-F5344CB8AC3E}">
        <p14:creationId xmlns:p14="http://schemas.microsoft.com/office/powerpoint/2010/main" val="3783053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9CDDA-40F8-E059-6B59-CEA6830F329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C11E3E0-263E-E537-0DCB-A2809C66932C}"/>
              </a:ext>
            </a:extLst>
          </p:cNvPr>
          <p:cNvSpPr>
            <a:spLocks noGrp="1"/>
          </p:cNvSpPr>
          <p:nvPr>
            <p:ph type="body" sz="quarter" idx="10"/>
          </p:nvPr>
        </p:nvSpPr>
        <p:spPr/>
        <p:txBody>
          <a:bodyPr>
            <a:normAutofit/>
          </a:bodyPr>
          <a:lstStyle/>
          <a:p>
            <a:r>
              <a:rPr lang="en-US" dirty="0"/>
              <a:t>Appendix II – Clinical Clusters Pertaining to Layoff</a:t>
            </a:r>
          </a:p>
        </p:txBody>
      </p:sp>
      <p:sp>
        <p:nvSpPr>
          <p:cNvPr id="4" name="Text Placeholder 3">
            <a:extLst>
              <a:ext uri="{FF2B5EF4-FFF2-40B4-BE49-F238E27FC236}">
                <a16:creationId xmlns:a16="http://schemas.microsoft.com/office/drawing/2014/main" id="{AF89B085-EAA7-EDBD-6635-F2FFCDEA0A33}"/>
              </a:ext>
            </a:extLst>
          </p:cNvPr>
          <p:cNvSpPr>
            <a:spLocks noGrp="1"/>
          </p:cNvSpPr>
          <p:nvPr>
            <p:ph type="body" sz="quarter" idx="12"/>
          </p:nvPr>
        </p:nvSpPr>
        <p:spPr/>
        <p:txBody>
          <a:bodyPr/>
          <a:lstStyle/>
          <a:p>
            <a:pPr marL="342900" indent="-342900">
              <a:buFont typeface="Wingdings" panose="05000000000000000000" pitchFamily="2" charset="2"/>
              <a:buChar char="Ø"/>
            </a:pPr>
            <a:r>
              <a:rPr lang="en-US" dirty="0"/>
              <a:t>Revised clinical clusters to more appropriately group units. </a:t>
            </a:r>
          </a:p>
          <a:p>
            <a:pPr marL="800100" lvl="1" indent="-342900">
              <a:buFont typeface="Wingdings" panose="05000000000000000000" pitchFamily="2" charset="2"/>
              <a:buChar char="Ø"/>
            </a:pPr>
            <a:r>
              <a:rPr lang="en-US" sz="2000" dirty="0">
                <a:solidFill>
                  <a:srgbClr val="4B2E83"/>
                </a:solidFill>
              </a:rPr>
              <a:t>Moved Interventional Radiology to Clusters One including Acute Care units.</a:t>
            </a:r>
          </a:p>
          <a:p>
            <a:pPr marL="800100" lvl="1" indent="-342900">
              <a:buFont typeface="Wingdings" panose="05000000000000000000" pitchFamily="2" charset="2"/>
              <a:buChar char="Ø"/>
            </a:pPr>
            <a:r>
              <a:rPr lang="en-US" sz="2000">
                <a:solidFill>
                  <a:srgbClr val="4B2E83"/>
                </a:solidFill>
              </a:rPr>
              <a:t>Moved 4S</a:t>
            </a:r>
            <a:r>
              <a:rPr lang="en-US" sz="2000" dirty="0">
                <a:solidFill>
                  <a:srgbClr val="4B2E83"/>
                </a:solidFill>
              </a:rPr>
              <a:t>, 8SE/Infusion, and ECHO to Cluster Four including Clinics/Ambulatory units.</a:t>
            </a:r>
          </a:p>
          <a:p>
            <a:pPr marL="800100" lvl="1" indent="-342900">
              <a:buFont typeface="Wingdings" panose="05000000000000000000" pitchFamily="2" charset="2"/>
              <a:buChar char="Ø"/>
            </a:pPr>
            <a:endParaRPr lang="en-US" dirty="0"/>
          </a:p>
        </p:txBody>
      </p:sp>
    </p:spTree>
    <p:extLst>
      <p:ext uri="{BB962C8B-B14F-4D97-AF65-F5344CB8AC3E}">
        <p14:creationId xmlns:p14="http://schemas.microsoft.com/office/powerpoint/2010/main" val="1484545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2025-2027 CBAs</a:t>
            </a:r>
          </a:p>
        </p:txBody>
      </p:sp>
      <p:sp>
        <p:nvSpPr>
          <p:cNvPr id="6" name="Text Placeholder 5">
            <a:extLst>
              <a:ext uri="{FF2B5EF4-FFF2-40B4-BE49-F238E27FC236}">
                <a16:creationId xmlns:a16="http://schemas.microsoft.com/office/drawing/2014/main" id="{74E77288-1048-4E0C-BC64-AF70365F84C5}"/>
              </a:ext>
            </a:extLst>
          </p:cNvPr>
          <p:cNvSpPr>
            <a:spLocks noGrp="1"/>
          </p:cNvSpPr>
          <p:nvPr>
            <p:ph type="body" sz="quarter" idx="12"/>
          </p:nvPr>
        </p:nvSpPr>
        <p:spPr/>
        <p:txBody>
          <a:bodyPr/>
          <a:lstStyle/>
          <a:p>
            <a:r>
              <a:rPr lang="en-US" i="1" dirty="0"/>
              <a:t>After several months of negotiations, a Tentative Agreement was reached with WSNA-ML on November 12, 2025, and was ratified on November 26, 2025.</a:t>
            </a:r>
          </a:p>
          <a:p>
            <a:endParaRPr lang="en-US" i="1" dirty="0"/>
          </a:p>
          <a:p>
            <a:r>
              <a:rPr lang="en-US" i="1" dirty="0"/>
              <a:t>Unless otherwise stated, the following contract changes are effective now through June 30, 2027. </a:t>
            </a:r>
          </a:p>
        </p:txBody>
      </p:sp>
    </p:spTree>
    <p:extLst>
      <p:ext uri="{BB962C8B-B14F-4D97-AF65-F5344CB8AC3E}">
        <p14:creationId xmlns:p14="http://schemas.microsoft.com/office/powerpoint/2010/main" val="9889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F42E2-052E-56D0-0272-36D3E16DE08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72513B4-7C11-AA89-AC56-348F9120A7AE}"/>
              </a:ext>
            </a:extLst>
          </p:cNvPr>
          <p:cNvSpPr>
            <a:spLocks noGrp="1"/>
          </p:cNvSpPr>
          <p:nvPr>
            <p:ph type="body" sz="quarter" idx="10"/>
          </p:nvPr>
        </p:nvSpPr>
        <p:spPr>
          <a:xfrm>
            <a:off x="659305" y="381179"/>
            <a:ext cx="8184662" cy="991998"/>
          </a:xfrm>
        </p:spPr>
        <p:txBody>
          <a:bodyPr>
            <a:normAutofit fontScale="25000" lnSpcReduction="20000"/>
          </a:bodyPr>
          <a:lstStyle/>
          <a:p>
            <a:endParaRPr lang="en-US" dirty="0"/>
          </a:p>
          <a:p>
            <a:endParaRPr lang="en-US" dirty="0"/>
          </a:p>
          <a:p>
            <a:endParaRPr lang="en-US" dirty="0"/>
          </a:p>
          <a:p>
            <a:endParaRPr lang="en-US" dirty="0"/>
          </a:p>
          <a:p>
            <a:r>
              <a:rPr lang="en-US" sz="12000" dirty="0"/>
              <a:t>Appendix III – Innovative Work Schedule Agreement Form</a:t>
            </a:r>
          </a:p>
          <a:p>
            <a:endParaRPr lang="en-US" dirty="0"/>
          </a:p>
        </p:txBody>
      </p:sp>
      <p:sp>
        <p:nvSpPr>
          <p:cNvPr id="3" name="Text Placeholder 2">
            <a:extLst>
              <a:ext uri="{FF2B5EF4-FFF2-40B4-BE49-F238E27FC236}">
                <a16:creationId xmlns:a16="http://schemas.microsoft.com/office/drawing/2014/main" id="{D10260CE-C2C9-C825-C00D-116D913609C3}"/>
              </a:ext>
            </a:extLst>
          </p:cNvPr>
          <p:cNvSpPr>
            <a:spLocks noGrp="1"/>
          </p:cNvSpPr>
          <p:nvPr>
            <p:ph type="body" sz="quarter" idx="11"/>
          </p:nvPr>
        </p:nvSpPr>
        <p:spPr/>
        <p:txBody>
          <a:bodyPr/>
          <a:lstStyle/>
          <a:p>
            <a:pPr marL="457200" indent="-457200">
              <a:buFont typeface="Wingdings" panose="05000000000000000000" pitchFamily="2" charset="2"/>
              <a:buChar char="Ø"/>
            </a:pPr>
            <a:r>
              <a:rPr lang="en-US" b="0" dirty="0"/>
              <a:t>Struck Appendix entirely – </a:t>
            </a:r>
            <a:r>
              <a:rPr lang="en-US" dirty="0"/>
              <a:t>no longer available</a:t>
            </a:r>
            <a:r>
              <a:rPr lang="en-US" b="0" dirty="0"/>
              <a:t>.</a:t>
            </a:r>
          </a:p>
          <a:p>
            <a:pPr marL="1314450" lvl="2" indent="-457200">
              <a:buFont typeface="Wingdings" panose="05000000000000000000" pitchFamily="2" charset="2"/>
              <a:buChar char="Ø"/>
            </a:pPr>
            <a:endParaRPr lang="en-US" b="0" dirty="0"/>
          </a:p>
          <a:p>
            <a:pPr marL="857250" lvl="2" indent="0">
              <a:buNone/>
            </a:pPr>
            <a:endParaRPr lang="en-US" b="0" dirty="0"/>
          </a:p>
        </p:txBody>
      </p:sp>
    </p:spTree>
    <p:extLst>
      <p:ext uri="{BB962C8B-B14F-4D97-AF65-F5344CB8AC3E}">
        <p14:creationId xmlns:p14="http://schemas.microsoft.com/office/powerpoint/2010/main" val="21949850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1788D-D950-55B7-D51D-CF5CC8AEDCC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D9C3E31-4441-F7E6-24CD-5A7976296B69}"/>
              </a:ext>
            </a:extLst>
          </p:cNvPr>
          <p:cNvSpPr>
            <a:spLocks noGrp="1"/>
          </p:cNvSpPr>
          <p:nvPr>
            <p:ph type="body" sz="quarter" idx="10"/>
          </p:nvPr>
        </p:nvSpPr>
        <p:spPr>
          <a:xfrm>
            <a:off x="671757" y="371510"/>
            <a:ext cx="8184662" cy="991998"/>
          </a:xfrm>
        </p:spPr>
        <p:txBody>
          <a:bodyPr>
            <a:normAutofit/>
          </a:bodyPr>
          <a:lstStyle/>
          <a:p>
            <a:r>
              <a:rPr lang="en-US" dirty="0"/>
              <a:t>Questions?</a:t>
            </a:r>
          </a:p>
        </p:txBody>
      </p:sp>
    </p:spTree>
    <p:extLst>
      <p:ext uri="{BB962C8B-B14F-4D97-AF65-F5344CB8AC3E}">
        <p14:creationId xmlns:p14="http://schemas.microsoft.com/office/powerpoint/2010/main" val="2443526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7 – Hours of Work and Overtime</a:t>
            </a:r>
          </a:p>
        </p:txBody>
      </p:sp>
      <p:sp>
        <p:nvSpPr>
          <p:cNvPr id="4" name="Text Placeholder 3"/>
          <p:cNvSpPr>
            <a:spLocks noGrp="1"/>
          </p:cNvSpPr>
          <p:nvPr>
            <p:ph type="body" sz="quarter" idx="12"/>
          </p:nvPr>
        </p:nvSpPr>
        <p:spPr/>
        <p:txBody>
          <a:bodyPr/>
          <a:lstStyle/>
          <a:p>
            <a:pPr marL="342900" indent="-342900">
              <a:buFont typeface="Wingdings" panose="05000000000000000000" pitchFamily="2" charset="2"/>
              <a:buChar char="Ø"/>
            </a:pPr>
            <a:r>
              <a:rPr lang="en-US" sz="2000" dirty="0">
                <a:latin typeface="Uni Sans Regular"/>
              </a:rPr>
              <a:t>7.4 Work Schedule</a:t>
            </a:r>
          </a:p>
          <a:p>
            <a:pPr marL="800100" lvl="1" indent="-342900">
              <a:buFont typeface="Wingdings" panose="05000000000000000000" pitchFamily="2" charset="2"/>
              <a:buChar char="Ø"/>
            </a:pPr>
            <a:r>
              <a:rPr lang="en-US" sz="1800" dirty="0">
                <a:latin typeface="Uni Sans Regular"/>
              </a:rPr>
              <a:t>The Employer shall post work and on-call schedules covering a minimum of 4 weeks, at least </a:t>
            </a:r>
            <a:r>
              <a:rPr lang="en-US" sz="1800" b="1" u="sng" dirty="0">
                <a:latin typeface="Uni Sans Regular"/>
              </a:rPr>
              <a:t>twenty-three (23)</a:t>
            </a:r>
            <a:r>
              <a:rPr lang="en-US" sz="1800" b="1" dirty="0">
                <a:latin typeface="Uni Sans Regular"/>
              </a:rPr>
              <a:t> </a:t>
            </a:r>
            <a:r>
              <a:rPr lang="en-US" sz="1800" dirty="0">
                <a:latin typeface="Uni Sans Regular"/>
              </a:rPr>
              <a:t>days prior to the scheduled period of work.</a:t>
            </a:r>
          </a:p>
          <a:p>
            <a:pPr marL="1257300" lvl="2" indent="-342900">
              <a:buFont typeface="Wingdings" panose="05000000000000000000" pitchFamily="2" charset="2"/>
              <a:buChar char="Ø"/>
            </a:pPr>
            <a:r>
              <a:rPr lang="en-US" sz="1600" dirty="0">
                <a:latin typeface="Uni Sans Regular"/>
              </a:rPr>
              <a:t>Increased from 16 days.</a:t>
            </a:r>
          </a:p>
          <a:p>
            <a:pPr marL="342900" indent="-342900">
              <a:buFont typeface="Wingdings" panose="05000000000000000000" pitchFamily="2" charset="2"/>
              <a:buChar char="Ø"/>
            </a:pPr>
            <a:r>
              <a:rPr lang="en-US" sz="2000" dirty="0"/>
              <a:t>7.11 Meal/Rest Periods</a:t>
            </a:r>
          </a:p>
          <a:p>
            <a:pPr marL="800100" lvl="1" indent="-342900">
              <a:buFont typeface="Wingdings" panose="05000000000000000000" pitchFamily="2" charset="2"/>
              <a:buChar char="Ø"/>
            </a:pPr>
            <a:r>
              <a:rPr lang="en-US" sz="1800" dirty="0"/>
              <a:t>Incorporated new language based on updated RCW, including new language around permissible interruptions and voluntary waivers. </a:t>
            </a:r>
          </a:p>
          <a:p>
            <a:pPr marL="342900" indent="-342900">
              <a:buFont typeface="Wingdings" panose="05000000000000000000" pitchFamily="2" charset="2"/>
              <a:buChar char="Ø"/>
            </a:pPr>
            <a:r>
              <a:rPr lang="en-US" sz="2000" dirty="0">
                <a:latin typeface="Uni Sans Regular"/>
              </a:rPr>
              <a:t>7.13 Donning and Doffing</a:t>
            </a:r>
          </a:p>
          <a:p>
            <a:pPr marL="800100" lvl="1" indent="-342900">
              <a:buFont typeface="Wingdings" panose="05000000000000000000" pitchFamily="2" charset="2"/>
              <a:buChar char="Ø"/>
            </a:pPr>
            <a:r>
              <a:rPr lang="en-US" sz="1800" b="1" dirty="0">
                <a:latin typeface="Uni Sans Regular"/>
              </a:rPr>
              <a:t>New Language: </a:t>
            </a:r>
            <a:r>
              <a:rPr lang="en-US" sz="1800" dirty="0">
                <a:latin typeface="Uni Sans Regular"/>
              </a:rPr>
              <a:t>“</a:t>
            </a:r>
            <a:r>
              <a:rPr lang="en-US" sz="1800" dirty="0"/>
              <a:t>Nurses at UWMC-Montlake performing work in areas where they are required to change into and out of Employer-required, Employer provided and Employer-laundered scrub uniforms as a job expectation shall be paid for the time spent changing into and out of required scrub uniforms. Nurses will have a grace period of up to ten (10) minutes during their regularly scheduled shift for donning at the beginning of their shift and ten (10) minutes for doffing at end of their shift.”</a:t>
            </a:r>
          </a:p>
          <a:p>
            <a:pPr marL="800100" lvl="1" indent="-342900">
              <a:buFont typeface="Wingdings" panose="05000000000000000000" pitchFamily="2" charset="2"/>
              <a:buChar char="Ø"/>
            </a:pPr>
            <a:r>
              <a:rPr lang="en-US" sz="1800" b="1" dirty="0">
                <a:latin typeface="Uni Sans Regular"/>
              </a:rPr>
              <a:t>This should already be paid.</a:t>
            </a:r>
          </a:p>
        </p:txBody>
      </p:sp>
    </p:spTree>
    <p:extLst>
      <p:ext uri="{BB962C8B-B14F-4D97-AF65-F5344CB8AC3E}">
        <p14:creationId xmlns:p14="http://schemas.microsoft.com/office/powerpoint/2010/main" val="2837762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B73199-6EDD-199B-3E89-429D695293D7}"/>
              </a:ext>
            </a:extLst>
          </p:cNvPr>
          <p:cNvSpPr>
            <a:spLocks noGrp="1"/>
          </p:cNvSpPr>
          <p:nvPr>
            <p:ph type="body" sz="quarter" idx="10"/>
          </p:nvPr>
        </p:nvSpPr>
        <p:spPr>
          <a:xfrm>
            <a:off x="548640" y="371510"/>
            <a:ext cx="8494775" cy="991998"/>
          </a:xfrm>
        </p:spPr>
        <p:txBody>
          <a:bodyPr/>
          <a:lstStyle/>
          <a:p>
            <a:r>
              <a:rPr lang="en-US" dirty="0"/>
              <a:t>Article 8 – Educational and Professional Development</a:t>
            </a:r>
          </a:p>
        </p:txBody>
      </p:sp>
      <p:sp>
        <p:nvSpPr>
          <p:cNvPr id="3" name="Text Placeholder 2">
            <a:extLst>
              <a:ext uri="{FF2B5EF4-FFF2-40B4-BE49-F238E27FC236}">
                <a16:creationId xmlns:a16="http://schemas.microsoft.com/office/drawing/2014/main" id="{06113E06-7093-4B3B-ED55-8EFA871A54D4}"/>
              </a:ext>
            </a:extLst>
          </p:cNvPr>
          <p:cNvSpPr>
            <a:spLocks noGrp="1"/>
          </p:cNvSpPr>
          <p:nvPr>
            <p:ph type="body" sz="quarter" idx="11"/>
          </p:nvPr>
        </p:nvSpPr>
        <p:spPr/>
        <p:txBody>
          <a:bodyPr/>
          <a:lstStyle/>
          <a:p>
            <a:pPr>
              <a:buFont typeface="Wingdings" panose="05000000000000000000" pitchFamily="2" charset="2"/>
              <a:buChar char="Ø"/>
            </a:pPr>
            <a:r>
              <a:rPr lang="en-US" sz="2000" b="0" dirty="0"/>
              <a:t>8.3 Educational and Professional Leave</a:t>
            </a:r>
          </a:p>
          <a:p>
            <a:pPr marL="800100" lvl="1" indent="-342900">
              <a:buFont typeface="Wingdings" panose="05000000000000000000" pitchFamily="2" charset="2"/>
              <a:buChar char="Ø"/>
            </a:pPr>
            <a:r>
              <a:rPr lang="en-US" sz="1800" dirty="0">
                <a:solidFill>
                  <a:schemeClr val="accent1"/>
                </a:solidFill>
              </a:rPr>
              <a:t>New Language: </a:t>
            </a:r>
            <a:r>
              <a:rPr lang="en-US" sz="1800" b="0" dirty="0">
                <a:solidFill>
                  <a:schemeClr val="accent1"/>
                </a:solidFill>
              </a:rPr>
              <a:t>“Nurses may use educational and professional leave to participate in King County Nurses Association educational and professional development events and Community Partnership volunteer experiences in accordance with the UWMC Nurse Community Partnership Committee intranet page.”</a:t>
            </a:r>
          </a:p>
          <a:p>
            <a:pPr marL="285750" indent="-285750">
              <a:buFont typeface="Wingdings" panose="05000000000000000000" pitchFamily="2" charset="2"/>
              <a:buChar char="Ø"/>
            </a:pPr>
            <a:r>
              <a:rPr lang="en-US" b="0" dirty="0">
                <a:solidFill>
                  <a:schemeClr val="tx1"/>
                </a:solidFill>
                <a:latin typeface="Encode Sans Normal Black"/>
              </a:rPr>
              <a:t>8.4 Education Support Funds</a:t>
            </a:r>
          </a:p>
          <a:p>
            <a:pPr lvl="1">
              <a:buFont typeface="Wingdings" panose="05000000000000000000" pitchFamily="2" charset="2"/>
              <a:buChar char="Ø"/>
            </a:pPr>
            <a:r>
              <a:rPr lang="en-US" sz="1800" b="0" dirty="0">
                <a:solidFill>
                  <a:schemeClr val="tx1"/>
                </a:solidFill>
              </a:rPr>
              <a:t>Increased from $250 to $350 per year</a:t>
            </a:r>
          </a:p>
          <a:p>
            <a:pPr lvl="1">
              <a:buFont typeface="Wingdings" panose="05000000000000000000" pitchFamily="2" charset="2"/>
              <a:buChar char="Ø"/>
            </a:pPr>
            <a:r>
              <a:rPr lang="en-US" sz="1800" b="0" dirty="0">
                <a:solidFill>
                  <a:schemeClr val="tx1"/>
                </a:solidFill>
              </a:rPr>
              <a:t>Increased annual maximum from $500 to $600 based on pool of funds</a:t>
            </a:r>
          </a:p>
          <a:p>
            <a:pPr marL="0" indent="0">
              <a:buNone/>
            </a:pPr>
            <a:endParaRPr lang="en-US" dirty="0"/>
          </a:p>
        </p:txBody>
      </p:sp>
    </p:spTree>
    <p:extLst>
      <p:ext uri="{BB962C8B-B14F-4D97-AF65-F5344CB8AC3E}">
        <p14:creationId xmlns:p14="http://schemas.microsoft.com/office/powerpoint/2010/main" val="2927921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9 – Salary/Pay Items</a:t>
            </a:r>
          </a:p>
        </p:txBody>
      </p:sp>
      <p:sp>
        <p:nvSpPr>
          <p:cNvPr id="4" name="Text Placeholder 3"/>
          <p:cNvSpPr>
            <a:spLocks noGrp="1"/>
          </p:cNvSpPr>
          <p:nvPr>
            <p:ph type="body" sz="quarter" idx="12"/>
          </p:nvPr>
        </p:nvSpPr>
        <p:spPr>
          <a:xfrm>
            <a:off x="479669" y="1730666"/>
            <a:ext cx="8184662" cy="411171"/>
          </a:xfrm>
        </p:spPr>
        <p:txBody>
          <a:bodyPr/>
          <a:lstStyle/>
          <a:p>
            <a:pPr marL="342900" indent="-342900">
              <a:buFont typeface="Wingdings" panose="05000000000000000000" pitchFamily="2" charset="2"/>
              <a:buChar char="Ø"/>
            </a:pPr>
            <a:r>
              <a:rPr lang="en-US" dirty="0"/>
              <a:t>Effective December 1, 2025:</a:t>
            </a:r>
          </a:p>
          <a:p>
            <a:pPr marL="800100" lvl="1" indent="-342900">
              <a:buFont typeface="Wingdings" panose="05000000000000000000" pitchFamily="2" charset="2"/>
              <a:buChar char="Ø"/>
            </a:pPr>
            <a:r>
              <a:rPr lang="en-US" sz="2400" dirty="0">
                <a:solidFill>
                  <a:srgbClr val="4B2E83"/>
                </a:solidFill>
              </a:rPr>
              <a:t>3% plus 1% (4% total)</a:t>
            </a:r>
          </a:p>
          <a:p>
            <a:pPr marL="342900" indent="-342900">
              <a:buFont typeface="Wingdings" panose="05000000000000000000" pitchFamily="2" charset="2"/>
              <a:buChar char="Ø"/>
            </a:pPr>
            <a:r>
              <a:rPr lang="en-US" dirty="0"/>
              <a:t>Effective July 1, 2026:</a:t>
            </a:r>
          </a:p>
          <a:p>
            <a:pPr marL="800100" lvl="1" indent="-342900">
              <a:buFont typeface="Wingdings" panose="05000000000000000000" pitchFamily="2" charset="2"/>
              <a:buChar char="Ø"/>
            </a:pPr>
            <a:r>
              <a:rPr lang="en-US" sz="2400" dirty="0">
                <a:solidFill>
                  <a:srgbClr val="4B2E83"/>
                </a:solidFill>
              </a:rPr>
              <a:t>2% plus 1% (3% total)</a:t>
            </a:r>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Total of 7% over the course of the 2025-2027 contract</a:t>
            </a:r>
          </a:p>
          <a:p>
            <a:endParaRPr lang="en-US" dirty="0"/>
          </a:p>
        </p:txBody>
      </p:sp>
    </p:spTree>
    <p:extLst>
      <p:ext uri="{BB962C8B-B14F-4D97-AF65-F5344CB8AC3E}">
        <p14:creationId xmlns:p14="http://schemas.microsoft.com/office/powerpoint/2010/main" val="284971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US" dirty="0"/>
              <a:t>Article 10 – Premium Pay</a:t>
            </a:r>
          </a:p>
        </p:txBody>
      </p:sp>
      <p:sp>
        <p:nvSpPr>
          <p:cNvPr id="3" name="Text Placeholder 2"/>
          <p:cNvSpPr>
            <a:spLocks noGrp="1"/>
          </p:cNvSpPr>
          <p:nvPr>
            <p:ph type="body" sz="quarter" idx="11"/>
          </p:nvPr>
        </p:nvSpPr>
        <p:spPr>
          <a:xfrm>
            <a:off x="384175" y="1633395"/>
            <a:ext cx="8472244" cy="5224605"/>
          </a:xfrm>
        </p:spPr>
        <p:txBody>
          <a:bodyPr/>
          <a:lstStyle/>
          <a:p>
            <a:pPr>
              <a:buFont typeface="Wingdings" panose="05000000000000000000" pitchFamily="2" charset="2"/>
              <a:buChar char="Ø"/>
            </a:pPr>
            <a:r>
              <a:rPr lang="en-US" sz="1800" b="0" dirty="0"/>
              <a:t>10.1 Shift Differential</a:t>
            </a:r>
          </a:p>
          <a:p>
            <a:pPr lvl="1">
              <a:buFont typeface="Wingdings" panose="05000000000000000000" pitchFamily="2" charset="2"/>
              <a:buChar char="Ø"/>
            </a:pPr>
            <a:r>
              <a:rPr lang="en-US" sz="1400" b="0" dirty="0"/>
              <a:t>Evening: $2.50 to $3.00</a:t>
            </a:r>
          </a:p>
          <a:p>
            <a:pPr lvl="1">
              <a:buFont typeface="Wingdings" panose="05000000000000000000" pitchFamily="2" charset="2"/>
              <a:buChar char="Ø"/>
            </a:pPr>
            <a:r>
              <a:rPr lang="en-US" sz="1400" b="0" dirty="0"/>
              <a:t>Night: $4.50 to $5.00</a:t>
            </a:r>
          </a:p>
          <a:p>
            <a:pPr>
              <a:buFont typeface="Wingdings" panose="05000000000000000000" pitchFamily="2" charset="2"/>
              <a:buChar char="Ø"/>
            </a:pPr>
            <a:r>
              <a:rPr lang="en-US" sz="1800" b="0" dirty="0"/>
              <a:t>10.2 Charge Nurse: $2.50 to $3.00</a:t>
            </a:r>
          </a:p>
          <a:p>
            <a:pPr>
              <a:buFont typeface="Wingdings" panose="05000000000000000000" pitchFamily="2" charset="2"/>
              <a:buChar char="Ø"/>
            </a:pPr>
            <a:r>
              <a:rPr lang="en-US" sz="1800" b="0" dirty="0"/>
              <a:t>10.3 Standby</a:t>
            </a:r>
          </a:p>
          <a:p>
            <a:pPr lvl="1">
              <a:buFont typeface="Wingdings" panose="05000000000000000000" pitchFamily="2" charset="2"/>
              <a:buChar char="Ø"/>
            </a:pPr>
            <a:r>
              <a:rPr lang="en-US" sz="1400" b="0" dirty="0"/>
              <a:t>If an RN volunteers to be on standby status off the UWMC-ML premises, they shall be compensated at the rate of $7.00/hour.</a:t>
            </a:r>
          </a:p>
          <a:p>
            <a:pPr lvl="1">
              <a:buFont typeface="Wingdings" panose="05000000000000000000" pitchFamily="2" charset="2"/>
              <a:buChar char="Ø"/>
            </a:pPr>
            <a:r>
              <a:rPr lang="en-US" sz="1400" b="0" dirty="0"/>
              <a:t>When a nurse has left the institution grounds and is called in from standby status, the nurse shall receive 1.5x pay for a minimum work period of 3 hours.</a:t>
            </a:r>
          </a:p>
          <a:p>
            <a:pPr>
              <a:buFont typeface="Wingdings" panose="05000000000000000000" pitchFamily="2" charset="2"/>
              <a:buChar char="Ø"/>
            </a:pPr>
            <a:r>
              <a:rPr lang="en-US" sz="1800" b="0" dirty="0"/>
              <a:t>10.4 On Call</a:t>
            </a:r>
          </a:p>
          <a:p>
            <a:pPr lvl="1">
              <a:buFont typeface="Wingdings" panose="05000000000000000000" pitchFamily="2" charset="2"/>
              <a:buChar char="Ø"/>
            </a:pPr>
            <a:r>
              <a:rPr lang="en-US" sz="1400" b="0" dirty="0"/>
              <a:t>RNs placed on call off the UWMC-ML premises shall be compensated at the rate of $7.00/hour. On call assignments shall be posted with regular schedules and determined in advance by supervision.</a:t>
            </a:r>
          </a:p>
          <a:p>
            <a:pPr lvl="1">
              <a:buFont typeface="Wingdings" panose="05000000000000000000" pitchFamily="2" charset="2"/>
              <a:buChar char="Ø"/>
            </a:pPr>
            <a:r>
              <a:rPr lang="en-US" sz="1400" b="0" dirty="0"/>
              <a:t>When a nurse has left the institution grounds and is called in, the nurse shall receive 1.5x pay for a minimum work period of 3 hours.</a:t>
            </a:r>
          </a:p>
          <a:p>
            <a:pPr>
              <a:buFont typeface="Wingdings" panose="05000000000000000000" pitchFamily="2" charset="2"/>
              <a:buChar char="Ø"/>
            </a:pPr>
            <a:r>
              <a:rPr lang="en-US" sz="1800" b="0" dirty="0"/>
              <a:t>10.6 Call Back</a:t>
            </a:r>
          </a:p>
          <a:p>
            <a:pPr lvl="1">
              <a:buFont typeface="Wingdings" panose="05000000000000000000" pitchFamily="2" charset="2"/>
              <a:buChar char="Ø"/>
            </a:pPr>
            <a:r>
              <a:rPr lang="en-US" sz="1400" b="0" dirty="0"/>
              <a:t>When an RN is not on institution grounds and is called to the work station outside of regularly scheduled hours, the nurse shall receive 1.5x pay for a minimum work period of 3 hours, in addition to 2 hours bonus pay.</a:t>
            </a:r>
          </a:p>
          <a:p>
            <a:pPr lvl="1">
              <a:buFont typeface="Wingdings" panose="05000000000000000000" pitchFamily="2" charset="2"/>
              <a:buChar char="Ø"/>
            </a:pPr>
            <a:endParaRPr lang="en-US" sz="1400" b="0" dirty="0"/>
          </a:p>
        </p:txBody>
      </p:sp>
    </p:spTree>
    <p:extLst>
      <p:ext uri="{BB962C8B-B14F-4D97-AF65-F5344CB8AC3E}">
        <p14:creationId xmlns:p14="http://schemas.microsoft.com/office/powerpoint/2010/main" val="2712957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5569B-1F35-919D-536B-76B01A450E7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BFC1BFA-1FA7-173A-4B29-F4E59F736F96}"/>
              </a:ext>
            </a:extLst>
          </p:cNvPr>
          <p:cNvSpPr>
            <a:spLocks noGrp="1"/>
          </p:cNvSpPr>
          <p:nvPr>
            <p:ph type="body" sz="quarter" idx="10"/>
          </p:nvPr>
        </p:nvSpPr>
        <p:spPr/>
        <p:txBody>
          <a:bodyPr>
            <a:normAutofit/>
          </a:bodyPr>
          <a:lstStyle/>
          <a:p>
            <a:r>
              <a:rPr lang="en-US" dirty="0"/>
              <a:t>Article 10 – Premium Pay (</a:t>
            </a:r>
            <a:r>
              <a:rPr lang="en-US" dirty="0" err="1"/>
              <a:t>cont</a:t>
            </a:r>
            <a:r>
              <a:rPr lang="en-US" dirty="0"/>
              <a:t>…)</a:t>
            </a:r>
          </a:p>
        </p:txBody>
      </p:sp>
      <p:sp>
        <p:nvSpPr>
          <p:cNvPr id="3" name="Text Placeholder 2">
            <a:extLst>
              <a:ext uri="{FF2B5EF4-FFF2-40B4-BE49-F238E27FC236}">
                <a16:creationId xmlns:a16="http://schemas.microsoft.com/office/drawing/2014/main" id="{23489AE4-9124-3824-E509-31655A9D3B07}"/>
              </a:ext>
            </a:extLst>
          </p:cNvPr>
          <p:cNvSpPr>
            <a:spLocks noGrp="1"/>
          </p:cNvSpPr>
          <p:nvPr>
            <p:ph type="body" sz="quarter" idx="11"/>
          </p:nvPr>
        </p:nvSpPr>
        <p:spPr>
          <a:xfrm>
            <a:off x="384175" y="1710109"/>
            <a:ext cx="8472244" cy="5224605"/>
          </a:xfrm>
        </p:spPr>
        <p:txBody>
          <a:bodyPr/>
          <a:lstStyle/>
          <a:p>
            <a:pPr>
              <a:buFont typeface="Wingdings" panose="05000000000000000000" pitchFamily="2" charset="2"/>
              <a:buChar char="Ø"/>
            </a:pPr>
            <a:r>
              <a:rPr lang="en-US" sz="2000" b="0" dirty="0"/>
              <a:t>10.7 Preceptor Premium: $1.50 to $2.00</a:t>
            </a:r>
          </a:p>
          <a:p>
            <a:pPr>
              <a:buFont typeface="Wingdings" panose="05000000000000000000" pitchFamily="2" charset="2"/>
              <a:buChar char="Ø"/>
            </a:pPr>
            <a:r>
              <a:rPr lang="en-US" sz="2000" b="0" dirty="0"/>
              <a:t>10.9 Certification Premium</a:t>
            </a:r>
          </a:p>
          <a:p>
            <a:pPr lvl="1">
              <a:buFont typeface="Wingdings" panose="05000000000000000000" pitchFamily="2" charset="2"/>
              <a:buChar char="Ø"/>
            </a:pPr>
            <a:r>
              <a:rPr lang="en-US" sz="1600" dirty="0"/>
              <a:t>New Language: </a:t>
            </a:r>
            <a:r>
              <a:rPr lang="en-US" sz="1600" b="0" dirty="0"/>
              <a:t>“It is the responsibility of the RN to provide evidence of the certification to HR. Once approved, the premium will be effective the day HR receives the certificate. The premium is not retroactive to the date of recertification.”</a:t>
            </a:r>
          </a:p>
          <a:p>
            <a:pPr>
              <a:buFont typeface="Wingdings" panose="05000000000000000000" pitchFamily="2" charset="2"/>
              <a:buChar char="Ø"/>
            </a:pPr>
            <a:r>
              <a:rPr lang="en-US" sz="2000" b="0" dirty="0"/>
              <a:t>10.16 Sunday Night Premium</a:t>
            </a:r>
          </a:p>
          <a:p>
            <a:pPr lvl="1">
              <a:buFont typeface="Wingdings" panose="05000000000000000000" pitchFamily="2" charset="2"/>
              <a:buChar char="Ø"/>
            </a:pPr>
            <a:r>
              <a:rPr lang="en-US" sz="1600" dirty="0"/>
              <a:t>New Language: </a:t>
            </a:r>
            <a:r>
              <a:rPr lang="en-US" sz="1600" b="0" dirty="0"/>
              <a:t>“Any nurse who works a Sunday night shall receive three dollars ($3.00) per hour premium pay for each hour worked on the Sunday night shift in addition to the nurse’s regular rate of pay. Sunday night shall be defined as 7:00 p.m. on Sunday through 7:00 a.m. on Monday. RNs shall be paid the Sunday Night premium if the majority of hours are worked during the designated timeframe. This premium cannot be combined with any Weekend Premium.”</a:t>
            </a:r>
          </a:p>
        </p:txBody>
      </p:sp>
    </p:spTree>
    <p:extLst>
      <p:ext uri="{BB962C8B-B14F-4D97-AF65-F5344CB8AC3E}">
        <p14:creationId xmlns:p14="http://schemas.microsoft.com/office/powerpoint/2010/main" val="1503248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15 – Other Leaves of Absence</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400" dirty="0"/>
              <a:t>15.8 Civil Duty Time Off</a:t>
            </a:r>
          </a:p>
          <a:p>
            <a:pPr lvl="1">
              <a:buFont typeface="Wingdings" panose="05000000000000000000" pitchFamily="2" charset="2"/>
              <a:buChar char="Ø"/>
            </a:pPr>
            <a:r>
              <a:rPr lang="en-US" sz="2000" b="1" dirty="0"/>
              <a:t>New Language</a:t>
            </a:r>
            <a:r>
              <a:rPr lang="en-US" sz="2000" dirty="0"/>
              <a:t>: “Nurses required to serve on civil duty shall be provided civil duty time off for any scheduled work shifts during the 12 hours immediately before and immediately following the civil duty.” </a:t>
            </a:r>
          </a:p>
          <a:p>
            <a:pPr marL="0" indent="0">
              <a:buNone/>
            </a:pPr>
            <a:endParaRPr lang="en-US" sz="2400" dirty="0"/>
          </a:p>
        </p:txBody>
      </p:sp>
    </p:spTree>
    <p:extLst>
      <p:ext uri="{BB962C8B-B14F-4D97-AF65-F5344CB8AC3E}">
        <p14:creationId xmlns:p14="http://schemas.microsoft.com/office/powerpoint/2010/main" val="2537416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16 – Sick Time Off</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356616" y="1730667"/>
            <a:ext cx="8714232" cy="4222077"/>
          </a:xfrm>
        </p:spPr>
        <p:txBody>
          <a:bodyPr/>
          <a:lstStyle/>
          <a:p>
            <a:pPr marL="457200" indent="-457200">
              <a:buFont typeface="Wingdings" panose="05000000000000000000" pitchFamily="2" charset="2"/>
              <a:buChar char="Ø"/>
            </a:pPr>
            <a:r>
              <a:rPr lang="en-US" dirty="0"/>
              <a:t>16.4 Bereavement Time Off</a:t>
            </a:r>
          </a:p>
          <a:p>
            <a:pPr marL="914400" lvl="1" indent="-457200">
              <a:buFont typeface="Wingdings" panose="05000000000000000000" pitchFamily="2" charset="2"/>
              <a:buChar char="Ø"/>
            </a:pPr>
            <a:r>
              <a:rPr lang="en-US" sz="2000" dirty="0"/>
              <a:t>Increased from 3 to 5 days</a:t>
            </a:r>
          </a:p>
          <a:p>
            <a:pPr marL="914400" lvl="1" indent="-457200">
              <a:buFont typeface="Wingdings" panose="05000000000000000000" pitchFamily="2" charset="2"/>
              <a:buChar char="Ø"/>
            </a:pPr>
            <a:r>
              <a:rPr lang="en-US" sz="2000" dirty="0"/>
              <a:t>Also includes the loss of a pregnancy</a:t>
            </a:r>
          </a:p>
          <a:p>
            <a:pPr marL="914400" lvl="1" indent="-457200">
              <a:buFont typeface="Wingdings" panose="05000000000000000000" pitchFamily="2" charset="2"/>
              <a:buChar char="Ø"/>
            </a:pPr>
            <a:r>
              <a:rPr lang="en-US" sz="2000" dirty="0"/>
              <a:t>Aligned definition of family member with sick time off</a:t>
            </a:r>
            <a:endParaRPr lang="en-US" dirty="0"/>
          </a:p>
          <a:p>
            <a:pPr marL="914400" lvl="1" indent="-457200">
              <a:buFont typeface="Wingdings" panose="05000000000000000000" pitchFamily="2" charset="2"/>
              <a:buChar char="Ø"/>
            </a:pPr>
            <a:endParaRPr lang="en-US" sz="2400" b="1" dirty="0"/>
          </a:p>
        </p:txBody>
      </p:sp>
    </p:spTree>
    <p:extLst>
      <p:ext uri="{BB962C8B-B14F-4D97-AF65-F5344CB8AC3E}">
        <p14:creationId xmlns:p14="http://schemas.microsoft.com/office/powerpoint/2010/main" val="956068803"/>
      </p:ext>
    </p:extLst>
  </p:cSld>
  <p:clrMapOvr>
    <a:masterClrMapping/>
  </p:clrMapOvr>
</p:sld>
</file>

<file path=ppt/theme/theme1.xml><?xml version="1.0" encoding="utf-8"?>
<a:theme xmlns:a="http://schemas.openxmlformats.org/drawingml/2006/main" name="Office Theme">
  <a:themeElements>
    <a:clrScheme name="UW Palette 1">
      <a:dk1>
        <a:srgbClr val="4B2E83"/>
      </a:dk1>
      <a:lt1>
        <a:srgbClr val="E8E3D3"/>
      </a:lt1>
      <a:dk2>
        <a:srgbClr val="4B2E83"/>
      </a:dk2>
      <a:lt2>
        <a:srgbClr val="FFFFFF"/>
      </a:lt2>
      <a:accent1>
        <a:srgbClr val="4B2E83"/>
      </a:accent1>
      <a:accent2>
        <a:srgbClr val="E8E3D3"/>
      </a:accent2>
      <a:accent3>
        <a:srgbClr val="FFFFFF"/>
      </a:accent3>
      <a:accent4>
        <a:srgbClr val="D9D9D9"/>
      </a:accent4>
      <a:accent5>
        <a:srgbClr val="444444"/>
      </a:accent5>
      <a:accent6>
        <a:srgbClr val="85754D"/>
      </a:accent6>
      <a:hlink>
        <a:srgbClr val="4B2E83"/>
      </a:hlink>
      <a:folHlink>
        <a:srgbClr val="4B2E8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UW Brand">
      <a:dk1>
        <a:srgbClr val="33006F"/>
      </a:dk1>
      <a:lt1>
        <a:srgbClr val="E8D3A2"/>
      </a:lt1>
      <a:dk2>
        <a:srgbClr val="33006F"/>
      </a:dk2>
      <a:lt2>
        <a:srgbClr val="FFFFFF"/>
      </a:lt2>
      <a:accent1>
        <a:srgbClr val="33006F"/>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Custom 5">
      <a:dk1>
        <a:srgbClr val="33006F"/>
      </a:dk1>
      <a:lt1>
        <a:srgbClr val="E8D3A2"/>
      </a:lt1>
      <a:dk2>
        <a:srgbClr val="33006F"/>
      </a:dk2>
      <a:lt2>
        <a:srgbClr val="FFFFFF"/>
      </a:lt2>
      <a:accent1>
        <a:srgbClr val="33006F"/>
      </a:accent1>
      <a:accent2>
        <a:srgbClr val="E8D3A2"/>
      </a:accent2>
      <a:accent3>
        <a:srgbClr val="FFFFFF"/>
      </a:accent3>
      <a:accent4>
        <a:srgbClr val="B2B2B2"/>
      </a:accent4>
      <a:accent5>
        <a:srgbClr val="26005C"/>
      </a:accent5>
      <a:accent6>
        <a:srgbClr val="917B4C"/>
      </a:accent6>
      <a:hlink>
        <a:srgbClr val="26005C"/>
      </a:hlink>
      <a:folHlink>
        <a:srgbClr val="3300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4212</TotalTime>
  <Words>1483</Words>
  <Application>Microsoft Office PowerPoint</Application>
  <PresentationFormat>On-screen Show (4:3)</PresentationFormat>
  <Paragraphs>113</Paragraphs>
  <Slides>21</Slides>
  <Notes>2</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21</vt:i4>
      </vt:variant>
    </vt:vector>
  </HeadingPairs>
  <TitlesOfParts>
    <vt:vector size="32" baseType="lpstr">
      <vt:lpstr>Arial</vt:lpstr>
      <vt:lpstr>Calibri</vt:lpstr>
      <vt:lpstr>Encode Sans Normal Black</vt:lpstr>
      <vt:lpstr>Lucida Grande</vt:lpstr>
      <vt:lpstr>Open Sans</vt:lpstr>
      <vt:lpstr>Open Sans Light</vt:lpstr>
      <vt:lpstr>Uni Sans Regular</vt:lpstr>
      <vt:lpstr>Wingdings</vt:lpstr>
      <vt:lpstr>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lastModifiedBy>Jade Hersch</cp:lastModifiedBy>
  <cp:revision>61</cp:revision>
  <cp:lastPrinted>2016-02-10T20:19:12Z</cp:lastPrinted>
  <dcterms:created xsi:type="dcterms:W3CDTF">2014-10-14T00:51:43Z</dcterms:created>
  <dcterms:modified xsi:type="dcterms:W3CDTF">2025-12-11T23:13:07Z</dcterms:modified>
</cp:coreProperties>
</file>