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Lst>
  <p:notesMasterIdLst>
    <p:notesMasterId r:id="rId67"/>
  </p:notesMasterIdLst>
  <p:sldIdLst>
    <p:sldId id="261" r:id="rId4"/>
    <p:sldId id="262" r:id="rId5"/>
    <p:sldId id="380" r:id="rId6"/>
    <p:sldId id="382" r:id="rId7"/>
    <p:sldId id="338" r:id="rId8"/>
    <p:sldId id="291" r:id="rId9"/>
    <p:sldId id="344" r:id="rId10"/>
    <p:sldId id="378" r:id="rId11"/>
    <p:sldId id="383" r:id="rId12"/>
    <p:sldId id="379" r:id="rId13"/>
    <p:sldId id="346" r:id="rId14"/>
    <p:sldId id="337" r:id="rId15"/>
    <p:sldId id="348" r:id="rId16"/>
    <p:sldId id="375" r:id="rId17"/>
    <p:sldId id="339" r:id="rId18"/>
    <p:sldId id="381" r:id="rId19"/>
    <p:sldId id="333" r:id="rId20"/>
    <p:sldId id="347" r:id="rId21"/>
    <p:sldId id="294" r:id="rId22"/>
    <p:sldId id="301" r:id="rId23"/>
    <p:sldId id="376" r:id="rId24"/>
    <p:sldId id="352" r:id="rId25"/>
    <p:sldId id="274" r:id="rId26"/>
    <p:sldId id="329" r:id="rId27"/>
    <p:sldId id="270" r:id="rId28"/>
    <p:sldId id="334" r:id="rId29"/>
    <p:sldId id="335" r:id="rId30"/>
    <p:sldId id="276" r:id="rId31"/>
    <p:sldId id="336" r:id="rId32"/>
    <p:sldId id="377" r:id="rId33"/>
    <p:sldId id="321" r:id="rId34"/>
    <p:sldId id="328" r:id="rId35"/>
    <p:sldId id="304" r:id="rId36"/>
    <p:sldId id="342" r:id="rId37"/>
    <p:sldId id="343" r:id="rId38"/>
    <p:sldId id="341" r:id="rId39"/>
    <p:sldId id="345" r:id="rId40"/>
    <p:sldId id="332" r:id="rId41"/>
    <p:sldId id="323" r:id="rId42"/>
    <p:sldId id="353" r:id="rId43"/>
    <p:sldId id="354" r:id="rId44"/>
    <p:sldId id="356" r:id="rId45"/>
    <p:sldId id="355" r:id="rId46"/>
    <p:sldId id="358" r:id="rId47"/>
    <p:sldId id="359" r:id="rId48"/>
    <p:sldId id="361" r:id="rId49"/>
    <p:sldId id="362" r:id="rId50"/>
    <p:sldId id="364" r:id="rId51"/>
    <p:sldId id="365" r:id="rId52"/>
    <p:sldId id="384" r:id="rId53"/>
    <p:sldId id="385" r:id="rId54"/>
    <p:sldId id="386" r:id="rId55"/>
    <p:sldId id="367" r:id="rId56"/>
    <p:sldId id="368" r:id="rId57"/>
    <p:sldId id="373" r:id="rId58"/>
    <p:sldId id="387" r:id="rId59"/>
    <p:sldId id="374" r:id="rId60"/>
    <p:sldId id="369" r:id="rId61"/>
    <p:sldId id="388" r:id="rId62"/>
    <p:sldId id="389" r:id="rId63"/>
    <p:sldId id="372" r:id="rId64"/>
    <p:sldId id="371" r:id="rId65"/>
    <p:sldId id="326"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8">
          <p15:clr>
            <a:srgbClr val="A4A3A4"/>
          </p15:clr>
        </p15:guide>
        <p15:guide id="2" pos="4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3D3"/>
    <a:srgbClr val="4B2E83"/>
    <a:srgbClr val="E8D3A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4660"/>
  </p:normalViewPr>
  <p:slideViewPr>
    <p:cSldViewPr snapToGrid="0" snapToObjects="1" showGuides="1">
      <p:cViewPr varScale="1">
        <p:scale>
          <a:sx n="105" d="100"/>
          <a:sy n="105" d="100"/>
        </p:scale>
        <p:origin x="1830" y="96"/>
      </p:cViewPr>
      <p:guideLst>
        <p:guide orient="horz" pos="2488"/>
        <p:guide pos="47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notesMaster" Target="notesMasters/notes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A6ACC-F51A-4948-A2AF-84A37BD34CEE}" type="datetimeFigureOut">
              <a:rPr lang="en-US" smtClean="0"/>
              <a:t>12/19/2025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73DD1-CF14-4054-AA43-4CD92370AF56}" type="slidenum">
              <a:rPr lang="en-US" smtClean="0"/>
              <a:t>‹#›</a:t>
            </a:fld>
            <a:endParaRPr lang="en-US"/>
          </a:p>
        </p:txBody>
      </p:sp>
    </p:spTree>
    <p:extLst>
      <p:ext uri="{BB962C8B-B14F-4D97-AF65-F5344CB8AC3E}">
        <p14:creationId xmlns:p14="http://schemas.microsoft.com/office/powerpoint/2010/main" val="992655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13901C-7389-3360-8A2E-48EF361BC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398325-B9F8-05ED-6868-3B83A288E5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819C92-575B-22BF-A2CA-C8C3A0EBE1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2A7AED-6710-DDDA-9DA9-01B378E3BD3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4064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337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98835-9549-A9EE-09A1-672F4A9ED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58701-36E3-6852-BD01-966656E72E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7A0594-7ED8-5C9F-1115-CB51B0216F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1216DC-87D5-3E2A-954E-275BC783683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3189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7316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CE5C4-FB80-6DDD-BEEB-1CD5D0ABB8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36442D-4865-5DEA-E074-CDD467A943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E755ED-E671-E07D-55BE-3F5194E0E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59AA1F-C443-B8E2-55F5-15E8BCC86BA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6314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A373DD1-CF14-4054-AA43-4CD92370AF56}" type="slidenum">
              <a:rPr lang="en-US" smtClean="0"/>
              <a:t>62</a:t>
            </a:fld>
            <a:endParaRPr lang="en-US"/>
          </a:p>
        </p:txBody>
      </p:sp>
    </p:spTree>
    <p:extLst>
      <p:ext uri="{BB962C8B-B14F-4D97-AF65-F5344CB8AC3E}">
        <p14:creationId xmlns:p14="http://schemas.microsoft.com/office/powerpoint/2010/main" val="1279149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372F7-1186-CDE2-4BE9-3357AD327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8698C8-7DFD-A9FF-F1AC-07D3A999EA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F0682B-A78A-B016-89D2-AD807B544A6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173591-29A6-DE64-4BFD-FBBFEB184E5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6B9BB2-3092-4118-BBAF-D4A85986539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75477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a:xfrm>
            <a:off x="671757" y="939146"/>
            <a:ext cx="6972300" cy="2871103"/>
          </a:xfrm>
          <a:prstGeom prst="rect">
            <a:avLst/>
          </a:prstGeom>
          <a:ln>
            <a:noFill/>
          </a:ln>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3" name="Picture 2"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4" name="Picture 3" descr="Bar_RtAngle_HEX.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2039" y="3947767"/>
            <a:ext cx="2451418" cy="124509"/>
          </a:xfrm>
          <a:prstGeom prst="rect">
            <a:avLst/>
          </a:prstGeom>
        </p:spPr>
      </p:pic>
    </p:spTree>
    <p:extLst>
      <p:ext uri="{BB962C8B-B14F-4D97-AF65-F5344CB8AC3E}">
        <p14:creationId xmlns:p14="http://schemas.microsoft.com/office/powerpoint/2010/main" val="2390259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6"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LIGHT, 24 PT.)</a:t>
            </a:r>
          </a:p>
        </p:txBody>
      </p:sp>
      <p:pic>
        <p:nvPicPr>
          <p:cNvPr id="9" name="Picture 8"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072872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196210"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9" name="Picture 8"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7" name="Picture 6"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14502204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999999"/>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7" name="Picture 6"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63105" y="6487457"/>
            <a:ext cx="2425295" cy="163374"/>
          </a:xfrm>
          <a:prstGeom prst="rect">
            <a:avLst/>
          </a:prstGeom>
        </p:spPr>
      </p:pic>
      <p:pic>
        <p:nvPicPr>
          <p:cNvPr id="6" name="Picture 5"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489552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71757" y="2320239"/>
            <a:ext cx="8197114" cy="3810086"/>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4B2E83"/>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24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81814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4B2E83"/>
                </a:solidFill>
                <a:latin typeface="Open Sans"/>
                <a:cs typeface="Open Sans"/>
              </a:defRPr>
            </a:lvl1pPr>
            <a:lvl2pPr>
              <a:defRPr sz="2000" b="1" i="0" baseline="0">
                <a:solidFill>
                  <a:srgbClr val="4B2E83"/>
                </a:solidFill>
                <a:latin typeface="Open Sans"/>
                <a:cs typeface="Open Sans"/>
              </a:defRPr>
            </a:lvl2pPr>
            <a:lvl3pPr marL="1143000" indent="-228600">
              <a:buSzPct val="100000"/>
              <a:buFont typeface="Lucida Grande"/>
              <a:buChar char="&gt;"/>
              <a:defRPr sz="1800" b="1" i="0" baseline="0">
                <a:solidFill>
                  <a:srgbClr val="4B2E83"/>
                </a:solidFill>
                <a:latin typeface="Open Sans"/>
                <a:cs typeface="Open Sans"/>
              </a:defRPr>
            </a:lvl3pPr>
            <a:lvl4pPr>
              <a:defRPr sz="1600" b="1" i="0" baseline="0">
                <a:solidFill>
                  <a:srgbClr val="4B2E83"/>
                </a:solidFill>
                <a:latin typeface="Open Sans"/>
                <a:cs typeface="Open Sans"/>
              </a:defRPr>
            </a:lvl4pPr>
            <a:lvl5pPr marL="2057400" indent="-228600">
              <a:buFont typeface="Lucida Grande"/>
              <a:buChar char="&gt;"/>
              <a:defRPr sz="1400" b="1" i="0" baseline="0">
                <a:solidFill>
                  <a:srgbClr val="4B2E83"/>
                </a:solidFill>
                <a:latin typeface="Open Sans"/>
                <a:cs typeface="Open Sans"/>
              </a:defRPr>
            </a:lvl5pPr>
          </a:lstStyle>
          <a:p>
            <a:pPr lvl="0"/>
            <a:r>
              <a:rPr lang="en-US" dirty="0"/>
              <a:t>Bulleted 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pic>
        <p:nvPicPr>
          <p:cNvPr id="11" name="Picture 10" descr="Wordmark_center_Purple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82155" y="6487457"/>
            <a:ext cx="2425295" cy="163374"/>
          </a:xfrm>
          <a:prstGeom prst="rect">
            <a:avLst/>
          </a:prstGeom>
        </p:spPr>
      </p:pic>
      <p:pic>
        <p:nvPicPr>
          <p:cNvPr id="12" name="Picture 11"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178592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er + Graphic">
    <p:spTree>
      <p:nvGrpSpPr>
        <p:cNvPr id="1" name=""/>
        <p:cNvGrpSpPr/>
        <p:nvPr/>
      </p:nvGrpSpPr>
      <p:grpSpPr>
        <a:xfrm>
          <a:off x="0" y="0"/>
          <a:ext cx="0" cy="0"/>
          <a:chOff x="0" y="0"/>
          <a:chExt cx="0" cy="0"/>
        </a:xfrm>
      </p:grpSpPr>
      <p:sp>
        <p:nvSpPr>
          <p:cNvPr id="12" name="Chart Placeholder 11"/>
          <p:cNvSpPr>
            <a:spLocks noGrp="1"/>
          </p:cNvSpPr>
          <p:nvPr>
            <p:ph type="chart" sz="quarter" idx="12" hasCustomPrompt="1"/>
          </p:nvPr>
        </p:nvSpPr>
        <p:spPr>
          <a:xfrm>
            <a:off x="671757" y="1736725"/>
            <a:ext cx="8184662" cy="4432300"/>
          </a:xfrm>
          <a:prstGeom prst="rect">
            <a:avLst/>
          </a:prstGeom>
        </p:spPr>
        <p:txBody>
          <a:bodyPr>
            <a:normAutofit/>
          </a:bodyPr>
          <a:lstStyle>
            <a:lvl1pPr marL="0" indent="0">
              <a:buNone/>
              <a:defRPr sz="2400" b="0" i="1" baseline="0">
                <a:solidFill>
                  <a:srgbClr val="4B2E83"/>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10" name="Picture 9" descr="Bar_RtAng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1050" y="1402894"/>
            <a:ext cx="1371201" cy="69644"/>
          </a:xfrm>
          <a:prstGeom prst="rect">
            <a:avLst/>
          </a:prstGeom>
        </p:spPr>
      </p:pic>
    </p:spTree>
    <p:extLst>
      <p:ext uri="{BB962C8B-B14F-4D97-AF65-F5344CB8AC3E}">
        <p14:creationId xmlns:p14="http://schemas.microsoft.com/office/powerpoint/2010/main" val="3286547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pic>
        <p:nvPicPr>
          <p:cNvPr id="9" name="Picture 8"/>
          <p:cNvPicPr>
            <a:picLocks noChangeAspect="1"/>
          </p:cNvPicPr>
          <p:nvPr userDrawn="1"/>
        </p:nvPicPr>
        <p:blipFill>
          <a:blip r:embed="rId3"/>
          <a:stretch>
            <a:fillRect/>
          </a:stretch>
        </p:blipFill>
        <p:spPr>
          <a:xfrm>
            <a:off x="677334" y="6354234"/>
            <a:ext cx="2540000" cy="266700"/>
          </a:xfrm>
          <a:prstGeom prst="rect">
            <a:avLst/>
          </a:prstGeom>
        </p:spPr>
      </p:pic>
      <p:sp>
        <p:nvSpPr>
          <p:cNvPr id="6" name="Text Placeholder 5"/>
          <p:cNvSpPr>
            <a:spLocks noGrp="1"/>
          </p:cNvSpPr>
          <p:nvPr>
            <p:ph type="body" sz="quarter" idx="10" hasCustomPrompt="1"/>
          </p:nvPr>
        </p:nvSpPr>
        <p:spPr>
          <a:xfrm>
            <a:off x="671757" y="1179824"/>
            <a:ext cx="6972300" cy="2641756"/>
          </a:xfrm>
          <a:prstGeom prst="rect">
            <a:avLst/>
          </a:prstGeom>
        </p:spPr>
        <p:txBody>
          <a:bodyPr anchor="b">
            <a:normAutofit/>
          </a:bodyPr>
          <a:lstStyle>
            <a:lvl1pPr marL="0" indent="0">
              <a:lnSpc>
                <a:spcPct val="100000"/>
              </a:lnSpc>
              <a:buNone/>
              <a:defRPr sz="5000" b="0" i="0" baseline="0">
                <a:solidFill>
                  <a:schemeClr val="accent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2" name="Picture 1"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2373491258"/>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er + Subheader + Content">
    <p:spTree>
      <p:nvGrpSpPr>
        <p:cNvPr id="1" name=""/>
        <p:cNvGrpSpPr/>
        <p:nvPr/>
      </p:nvGrpSpPr>
      <p:grpSpPr>
        <a:xfrm>
          <a:off x="0" y="0"/>
          <a:ext cx="0" cy="0"/>
          <a:chOff x="0" y="0"/>
          <a:chExt cx="0" cy="0"/>
        </a:xfrm>
      </p:grpSpPr>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4" name="Text Placeholder 9"/>
          <p:cNvSpPr>
            <a:spLocks noGrp="1"/>
          </p:cNvSpPr>
          <p:nvPr>
            <p:ph type="body" sz="quarter" idx="11" hasCustomPrompt="1"/>
          </p:nvPr>
        </p:nvSpPr>
        <p:spPr>
          <a:xfrm>
            <a:off x="659305" y="2320239"/>
            <a:ext cx="8197114" cy="3810086"/>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Content here (Open Sans Bold, 24 pt.)</a:t>
            </a:r>
          </a:p>
          <a:p>
            <a:pPr lvl="1"/>
            <a:r>
              <a:rPr lang="en-US" dirty="0"/>
              <a:t>Second level (Open Sans Bold, 20)</a:t>
            </a:r>
          </a:p>
          <a:p>
            <a:pPr lvl="2"/>
            <a:r>
              <a:rPr lang="en-US" dirty="0"/>
              <a:t>Third level (Open Sans Bold, 18)</a:t>
            </a:r>
          </a:p>
          <a:p>
            <a:pPr lvl="3"/>
            <a:r>
              <a:rPr lang="en-US" dirty="0"/>
              <a:t>Fourth level (Open Sans Bold, 16)</a:t>
            </a:r>
          </a:p>
          <a:p>
            <a:pPr lvl="4"/>
            <a:r>
              <a:rPr lang="en-US" dirty="0"/>
              <a:t>Fifth level (Open Sans Bold, 14)</a:t>
            </a:r>
          </a:p>
        </p:txBody>
      </p:sp>
      <p:sp>
        <p:nvSpPr>
          <p:cNvPr id="5" name="Text Placeholder 5"/>
          <p:cNvSpPr>
            <a:spLocks noGrp="1"/>
          </p:cNvSpPr>
          <p:nvPr>
            <p:ph type="body" sz="quarter" idx="12" hasCustomPrompt="1"/>
          </p:nvPr>
        </p:nvSpPr>
        <p:spPr>
          <a:xfrm>
            <a:off x="671757" y="1730667"/>
            <a:ext cx="8184662" cy="411171"/>
          </a:xfrm>
          <a:prstGeom prst="rect">
            <a:avLst/>
          </a:prstGeom>
        </p:spPr>
        <p:txBody>
          <a:bodyPr>
            <a:noAutofit/>
          </a:bodyPr>
          <a:lstStyle>
            <a:lvl1pPr marL="0" indent="0">
              <a:lnSpc>
                <a:spcPct val="90000"/>
              </a:lnSpc>
              <a:buNone/>
              <a:defRPr sz="2400" b="0" i="0" baseline="0">
                <a:solidFill>
                  <a:srgbClr val="FFFFFF"/>
                </a:solidFill>
                <a:latin typeface="Uni Sans Regular"/>
                <a:cs typeface="Uni Sans Regular"/>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SUB-HEADER HERE (UNI SANS REGULAR	, 24 PT.)</a:t>
            </a:r>
          </a:p>
        </p:txBody>
      </p:sp>
      <p:pic>
        <p:nvPicPr>
          <p:cNvPr id="7" name="Picture 6"/>
          <p:cNvPicPr>
            <a:picLocks noChangeAspect="1"/>
          </p:cNvPicPr>
          <p:nvPr userDrawn="1"/>
        </p:nvPicPr>
        <p:blipFill>
          <a:blip r:embed="rId2"/>
          <a:stretch>
            <a:fillRect/>
          </a:stretch>
        </p:blipFill>
        <p:spPr>
          <a:xfrm>
            <a:off x="6248401" y="6354234"/>
            <a:ext cx="2540000" cy="266700"/>
          </a:xfrm>
          <a:prstGeom prst="rect">
            <a:avLst/>
          </a:prstGeom>
        </p:spPr>
      </p:pic>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2769240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er + Content">
    <p:bg>
      <p:bgPr>
        <a:solidFill>
          <a:srgbClr val="4B2E83"/>
        </a:solidFill>
        <a:effectLst/>
      </p:bgPr>
    </p:bg>
    <p:spTree>
      <p:nvGrpSpPr>
        <p:cNvPr id="1" name=""/>
        <p:cNvGrpSpPr/>
        <p:nvPr/>
      </p:nvGrpSpPr>
      <p:grpSpPr>
        <a:xfrm>
          <a:off x="0" y="0"/>
          <a:ext cx="0" cy="0"/>
          <a:chOff x="0" y="0"/>
          <a:chExt cx="0" cy="0"/>
        </a:xfrm>
      </p:grpSpPr>
      <p:pic>
        <p:nvPicPr>
          <p:cNvPr id="5" name="Picture 4" descr="UW_W Logo_Whit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5815" y="5945854"/>
            <a:ext cx="1371600" cy="923544"/>
          </a:xfrm>
          <a:prstGeom prst="rect">
            <a:avLst/>
          </a:prstGeom>
        </p:spPr>
      </p:pic>
      <p:sp>
        <p:nvSpPr>
          <p:cNvPr id="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sp>
        <p:nvSpPr>
          <p:cNvPr id="6" name="Text Placeholder 9"/>
          <p:cNvSpPr>
            <a:spLocks noGrp="1"/>
          </p:cNvSpPr>
          <p:nvPr>
            <p:ph type="body" sz="quarter" idx="11" hasCustomPrompt="1"/>
          </p:nvPr>
        </p:nvSpPr>
        <p:spPr>
          <a:xfrm>
            <a:off x="659305" y="1736725"/>
            <a:ext cx="8076956" cy="4015497"/>
          </a:xfrm>
          <a:prstGeom prst="rect">
            <a:avLst/>
          </a:prstGeom>
        </p:spPr>
        <p:txBody>
          <a:bodyPr/>
          <a:lstStyle>
            <a:lvl1pPr marL="342900" indent="-342900">
              <a:buFont typeface="Lucida Grande"/>
              <a:buChar char="&gt;"/>
              <a:defRPr sz="2400" b="1" i="0" baseline="0">
                <a:solidFill>
                  <a:srgbClr val="FFFFFF"/>
                </a:solidFill>
                <a:latin typeface="Open Sans"/>
                <a:cs typeface="Open Sans"/>
              </a:defRPr>
            </a:lvl1pPr>
            <a:lvl2pPr>
              <a:defRPr sz="2000" b="1" i="0" baseline="0">
                <a:solidFill>
                  <a:srgbClr val="FFFFFF"/>
                </a:solidFill>
                <a:latin typeface="Open Sans"/>
                <a:cs typeface="Open Sans"/>
              </a:defRPr>
            </a:lvl2pPr>
            <a:lvl3pPr marL="1143000" indent="-228600">
              <a:buSzPct val="100000"/>
              <a:buFont typeface="Lucida Grande"/>
              <a:buChar char="&gt;"/>
              <a:defRPr sz="1800" b="1" i="0" baseline="0">
                <a:solidFill>
                  <a:srgbClr val="FFFFFF"/>
                </a:solidFill>
                <a:latin typeface="Open Sans"/>
                <a:cs typeface="Open Sans"/>
              </a:defRPr>
            </a:lvl3pPr>
            <a:lvl4pPr>
              <a:defRPr sz="1600" b="1" i="0" baseline="0">
                <a:solidFill>
                  <a:srgbClr val="FFFFFF"/>
                </a:solidFill>
                <a:latin typeface="Open Sans"/>
                <a:cs typeface="Open Sans"/>
              </a:defRPr>
            </a:lvl4pPr>
            <a:lvl5pPr marL="2057400" indent="-228600">
              <a:buFont typeface="Lucida Grande"/>
              <a:buChar char="&gt;"/>
              <a:defRPr sz="1400" b="1" i="0" baseline="0">
                <a:solidFill>
                  <a:srgbClr val="FFFFFF"/>
                </a:solidFill>
                <a:latin typeface="Open Sans"/>
                <a:cs typeface="Open Sans"/>
              </a:defRPr>
            </a:lvl5pPr>
          </a:lstStyle>
          <a:p>
            <a:pPr lvl="0"/>
            <a:r>
              <a:rPr lang="en-US" dirty="0"/>
              <a:t>Bulleted content here (Open Sans Light, 24 pt.)</a:t>
            </a:r>
          </a:p>
          <a:p>
            <a:pPr lvl="1"/>
            <a:r>
              <a:rPr lang="en-US" dirty="0"/>
              <a:t>Second level (Open Sans Light, 20)</a:t>
            </a:r>
          </a:p>
          <a:p>
            <a:pPr lvl="2"/>
            <a:r>
              <a:rPr lang="en-US" dirty="0"/>
              <a:t>Third level (Open Sans Light, 18)</a:t>
            </a:r>
          </a:p>
          <a:p>
            <a:pPr lvl="3"/>
            <a:r>
              <a:rPr lang="en-US" dirty="0"/>
              <a:t>Fourth level (Open Sans Light, 16)</a:t>
            </a:r>
          </a:p>
          <a:p>
            <a:pPr lvl="4"/>
            <a:r>
              <a:rPr lang="en-US" dirty="0"/>
              <a:t>Fifth level (Open Sans Light, 14)</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236337975"/>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er + Graphic">
    <p:bg>
      <p:bgPr>
        <a:solidFill>
          <a:srgbClr val="4B2E83"/>
        </a:solidFill>
        <a:effectLst/>
      </p:bgPr>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stretch>
            <a:fillRect/>
          </a:stretch>
        </p:blipFill>
        <p:spPr>
          <a:xfrm>
            <a:off x="6248401" y="6354234"/>
            <a:ext cx="2540000" cy="266700"/>
          </a:xfrm>
          <a:prstGeom prst="rect">
            <a:avLst/>
          </a:prstGeom>
        </p:spPr>
      </p:pic>
      <p:sp>
        <p:nvSpPr>
          <p:cNvPr id="12" name="Chart Placeholder 11"/>
          <p:cNvSpPr>
            <a:spLocks noGrp="1"/>
          </p:cNvSpPr>
          <p:nvPr>
            <p:ph type="chart" sz="quarter" idx="12" hasCustomPrompt="1"/>
          </p:nvPr>
        </p:nvSpPr>
        <p:spPr>
          <a:xfrm>
            <a:off x="766763" y="1736725"/>
            <a:ext cx="8021637" cy="4432300"/>
          </a:xfrm>
          <a:prstGeom prst="rect">
            <a:avLst/>
          </a:prstGeom>
        </p:spPr>
        <p:txBody>
          <a:bodyPr>
            <a:normAutofit/>
          </a:bodyPr>
          <a:lstStyle>
            <a:lvl1pPr marL="0" indent="0">
              <a:buNone/>
              <a:defRPr sz="2400" b="0" i="1" baseline="0">
                <a:solidFill>
                  <a:srgbClr val="FFFFFF"/>
                </a:solidFill>
                <a:latin typeface="Open Sans Light"/>
                <a:cs typeface="Open Sans Light"/>
              </a:defRPr>
            </a:lvl1pPr>
          </a:lstStyle>
          <a:p>
            <a:r>
              <a:rPr lang="en-US" dirty="0"/>
              <a:t>Graphics can go here – </a:t>
            </a:r>
            <a:br>
              <a:rPr lang="en-US" dirty="0"/>
            </a:br>
            <a:r>
              <a:rPr lang="en-US" dirty="0"/>
              <a:t>replace this box with your image or chart</a:t>
            </a:r>
          </a:p>
        </p:txBody>
      </p:sp>
      <p:sp>
        <p:nvSpPr>
          <p:cNvPr id="13" name="Text Placeholder 5"/>
          <p:cNvSpPr>
            <a:spLocks noGrp="1"/>
          </p:cNvSpPr>
          <p:nvPr>
            <p:ph type="body" sz="quarter" idx="10" hasCustomPrompt="1"/>
          </p:nvPr>
        </p:nvSpPr>
        <p:spPr>
          <a:xfrm>
            <a:off x="671757" y="371510"/>
            <a:ext cx="8184662" cy="991998"/>
          </a:xfrm>
          <a:prstGeom prst="rect">
            <a:avLst/>
          </a:prstGeom>
        </p:spPr>
        <p:txBody>
          <a:bodyPr anchor="b">
            <a:normAutofit/>
          </a:bodyPr>
          <a:lstStyle>
            <a:lvl1pPr marL="0" indent="0">
              <a:lnSpc>
                <a:spcPct val="90000"/>
              </a:lnSpc>
              <a:buNone/>
              <a:defRPr sz="3000" b="0" i="0" baseline="0">
                <a:solidFill>
                  <a:srgbClr val="FFFFFF"/>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HEADER HERE </a:t>
            </a:r>
          </a:p>
          <a:p>
            <a:pPr lvl="0"/>
            <a:r>
              <a:rPr lang="en-US" dirty="0"/>
              <a:t>(ENCODE NORMAL BLACK, 30 PT.)</a:t>
            </a:r>
          </a:p>
        </p:txBody>
      </p:sp>
      <p:pic>
        <p:nvPicPr>
          <p:cNvPr id="8" name="Picture 7" descr="Bar_RtAngle_7502_RGB.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84225" y="1437805"/>
            <a:ext cx="1358184" cy="67050"/>
          </a:xfrm>
          <a:prstGeom prst="rect">
            <a:avLst/>
          </a:prstGeom>
        </p:spPr>
      </p:pic>
    </p:spTree>
    <p:extLst>
      <p:ext uri="{BB962C8B-B14F-4D97-AF65-F5344CB8AC3E}">
        <p14:creationId xmlns:p14="http://schemas.microsoft.com/office/powerpoint/2010/main" val="3828560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 Placeholder 5"/>
          <p:cNvSpPr>
            <a:spLocks noGrp="1"/>
          </p:cNvSpPr>
          <p:nvPr>
            <p:ph type="body" sz="quarter" idx="10" hasCustomPrompt="1"/>
          </p:nvPr>
        </p:nvSpPr>
        <p:spPr>
          <a:xfrm>
            <a:off x="671757" y="1167124"/>
            <a:ext cx="6972300" cy="2641756"/>
          </a:xfrm>
          <a:prstGeom prst="rect">
            <a:avLst/>
          </a:prstGeom>
        </p:spPr>
        <p:txBody>
          <a:bodyPr anchor="b">
            <a:normAutofit/>
          </a:bodyPr>
          <a:lstStyle>
            <a:lvl1pPr marL="0" indent="0">
              <a:lnSpc>
                <a:spcPct val="100000"/>
              </a:lnSpc>
              <a:buNone/>
              <a:defRPr sz="5000" b="0" i="0" baseline="0">
                <a:solidFill>
                  <a:srgbClr val="4B2E83"/>
                </a:solidFill>
                <a:latin typeface="Encode Sans Normal Black"/>
                <a:cs typeface="Encode Sans Normal Black"/>
              </a:defRPr>
            </a:lvl1pPr>
            <a:lvl2pPr marL="457200" indent="0">
              <a:buNone/>
              <a:defRPr b="0" i="0">
                <a:solidFill>
                  <a:srgbClr val="E8D3A2"/>
                </a:solidFill>
                <a:latin typeface="Encode Sans Normal Black"/>
                <a:cs typeface="Encode Sans Normal Black"/>
              </a:defRPr>
            </a:lvl2pPr>
            <a:lvl3pPr marL="914400" indent="0">
              <a:buNone/>
              <a:defRPr b="0" i="0">
                <a:solidFill>
                  <a:srgbClr val="E8D3A2"/>
                </a:solidFill>
                <a:latin typeface="Encode Sans Normal Black"/>
                <a:cs typeface="Encode Sans Normal Black"/>
              </a:defRPr>
            </a:lvl3pPr>
            <a:lvl4pPr marL="1371600" indent="0">
              <a:buNone/>
              <a:defRPr b="0" i="0">
                <a:solidFill>
                  <a:srgbClr val="E8D3A2"/>
                </a:solidFill>
                <a:latin typeface="Encode Sans Normal Black"/>
                <a:cs typeface="Encode Sans Normal Black"/>
              </a:defRPr>
            </a:lvl4pPr>
            <a:lvl5pPr marL="1828800" indent="0">
              <a:buNone/>
              <a:defRPr b="0" i="0">
                <a:solidFill>
                  <a:srgbClr val="E8D3A2"/>
                </a:solidFill>
                <a:latin typeface="Encode Sans Normal Black"/>
                <a:cs typeface="Encode Sans Normal Black"/>
              </a:defRPr>
            </a:lvl5pPr>
          </a:lstStyle>
          <a:p>
            <a:pPr lvl="0"/>
            <a:r>
              <a:rPr lang="en-US" dirty="0"/>
              <a:t>TITLE HERE</a:t>
            </a:r>
          </a:p>
          <a:p>
            <a:pPr lvl="0"/>
            <a:r>
              <a:rPr lang="en-US" dirty="0"/>
              <a:t>ENCODE NORMAL</a:t>
            </a:r>
          </a:p>
          <a:p>
            <a:pPr lvl="0"/>
            <a:r>
              <a:rPr lang="en-US" dirty="0"/>
              <a:t>BLACK, 50 PT. </a:t>
            </a:r>
          </a:p>
        </p:txBody>
      </p:sp>
      <p:pic>
        <p:nvPicPr>
          <p:cNvPr id="8" name="Picture 7" descr="W Logo_Purple_2685_HEX.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48139" y="5949410"/>
            <a:ext cx="1371600" cy="923544"/>
          </a:xfrm>
          <a:prstGeom prst="rect">
            <a:avLst/>
          </a:prstGeom>
        </p:spPr>
      </p:pic>
      <p:pic>
        <p:nvPicPr>
          <p:cNvPr id="9" name="Picture 8" descr="Wordmark_center_Purple_HEX.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2039" y="6487457"/>
            <a:ext cx="2425295" cy="163374"/>
          </a:xfrm>
          <a:prstGeom prst="rect">
            <a:avLst/>
          </a:prstGeom>
        </p:spPr>
      </p:pic>
      <p:pic>
        <p:nvPicPr>
          <p:cNvPr id="6" name="Picture 5" descr="Bar_RtAngle_7502_RGB.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3587" y="4006085"/>
            <a:ext cx="2284303" cy="112770"/>
          </a:xfrm>
          <a:prstGeom prst="rect">
            <a:avLst/>
          </a:prstGeom>
        </p:spPr>
      </p:pic>
    </p:spTree>
    <p:extLst>
      <p:ext uri="{BB962C8B-B14F-4D97-AF65-F5344CB8AC3E}">
        <p14:creationId xmlns:p14="http://schemas.microsoft.com/office/powerpoint/2010/main" val="3397191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8D3A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6496306"/>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B2E8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3703096"/>
      </p:ext>
    </p:extLst>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68176"/>
      </p:ext>
    </p:extLst>
  </p:cSld>
  <p:clrMap bg1="lt1" tx1="dk1" bg2="lt2" tx2="dk2" accent1="accent1" accent2="accent2" accent3="accent3" accent4="accent4" accent5="accent5" accent6="accent6" hlink="hlink" folHlink="folHlink"/>
  <p:sldLayoutIdLst>
    <p:sldLayoutId id="2147483653" r:id="rId1"/>
    <p:sldLayoutId id="2147483663" r:id="rId2"/>
    <p:sldLayoutId id="2147483664" r:id="rId3"/>
    <p:sldLayoutId id="2147483665"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6" y="1981173"/>
            <a:ext cx="7953769" cy="1717836"/>
          </a:xfrm>
        </p:spPr>
        <p:txBody>
          <a:bodyPr>
            <a:normAutofit fontScale="70000" lnSpcReduction="20000"/>
          </a:bodyPr>
          <a:lstStyle/>
          <a:p>
            <a:r>
              <a:rPr lang="en-US" dirty="0"/>
              <a:t>SEIU 1199NW UWMC-NW and HMC</a:t>
            </a:r>
          </a:p>
          <a:p>
            <a:r>
              <a:rPr lang="en-US" dirty="0"/>
              <a:t>2025-2027</a:t>
            </a:r>
          </a:p>
          <a:p>
            <a:r>
              <a:rPr lang="en-US" dirty="0"/>
              <a:t>CBA Changes </a:t>
            </a:r>
            <a:r>
              <a:rPr lang="en-US" sz="2600" dirty="0"/>
              <a:t>(effective November 26, 2025)</a:t>
            </a:r>
            <a:endParaRPr lang="en-US" dirty="0"/>
          </a:p>
        </p:txBody>
      </p:sp>
    </p:spTree>
    <p:extLst>
      <p:ext uri="{BB962C8B-B14F-4D97-AF65-F5344CB8AC3E}">
        <p14:creationId xmlns:p14="http://schemas.microsoft.com/office/powerpoint/2010/main" val="38731389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EE40E-400F-7E03-FFFC-896F9BA3080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32C45F4-5222-62A0-7424-80176F3CADE0}"/>
              </a:ext>
            </a:extLst>
          </p:cNvPr>
          <p:cNvSpPr>
            <a:spLocks noGrp="1"/>
          </p:cNvSpPr>
          <p:nvPr>
            <p:ph type="body" sz="quarter" idx="10"/>
          </p:nvPr>
        </p:nvSpPr>
        <p:spPr/>
        <p:txBody>
          <a:bodyPr>
            <a:normAutofit/>
          </a:bodyPr>
          <a:lstStyle/>
          <a:p>
            <a:r>
              <a:rPr lang="en-US" dirty="0"/>
              <a:t>Civil/Jury Duty Time Off and Bereavement Time Off – NW Article 18, HMC Article 26</a:t>
            </a:r>
          </a:p>
        </p:txBody>
      </p:sp>
      <p:sp>
        <p:nvSpPr>
          <p:cNvPr id="4" name="Text Placeholder 3">
            <a:extLst>
              <a:ext uri="{FF2B5EF4-FFF2-40B4-BE49-F238E27FC236}">
                <a16:creationId xmlns:a16="http://schemas.microsoft.com/office/drawing/2014/main" id="{DE190CD2-32CF-2907-601E-A1CC463A7133}"/>
              </a:ext>
            </a:extLst>
          </p:cNvPr>
          <p:cNvSpPr>
            <a:spLocks noGrp="1"/>
          </p:cNvSpPr>
          <p:nvPr>
            <p:ph type="body" sz="quarter" idx="12"/>
          </p:nvPr>
        </p:nvSpPr>
        <p:spPr>
          <a:xfrm>
            <a:off x="671757" y="1730667"/>
            <a:ext cx="8184662" cy="411171"/>
          </a:xfrm>
        </p:spPr>
        <p:txBody>
          <a:bodyPr/>
          <a:lstStyle/>
          <a:p>
            <a:pPr marL="457200" indent="-457200">
              <a:buFont typeface="Wingdings" panose="05000000000000000000" pitchFamily="2" charset="2"/>
              <a:buChar char="Ø"/>
            </a:pPr>
            <a:r>
              <a:rPr lang="en-US" dirty="0"/>
              <a:t>Bereavement Time Off</a:t>
            </a:r>
          </a:p>
          <a:p>
            <a:pPr marL="914400" lvl="1" indent="-457200">
              <a:buFont typeface="Wingdings" panose="05000000000000000000" pitchFamily="2" charset="2"/>
              <a:buChar char="Ø"/>
            </a:pPr>
            <a:r>
              <a:rPr lang="en-US" sz="2000" dirty="0"/>
              <a:t>Increased from 3 to 5 days</a:t>
            </a:r>
          </a:p>
          <a:p>
            <a:pPr marL="914400" lvl="1" indent="-457200">
              <a:buFont typeface="Wingdings" panose="05000000000000000000" pitchFamily="2" charset="2"/>
              <a:buChar char="Ø"/>
            </a:pPr>
            <a:r>
              <a:rPr lang="en-US" sz="2000" dirty="0"/>
              <a:t>Also includes the loss of a pregnancy</a:t>
            </a:r>
          </a:p>
          <a:p>
            <a:pPr marL="914400" lvl="1" indent="-457200">
              <a:buFont typeface="Wingdings" panose="05000000000000000000" pitchFamily="2" charset="2"/>
              <a:buChar char="Ø"/>
            </a:pPr>
            <a:r>
              <a:rPr lang="en-US" sz="2000" dirty="0"/>
              <a:t>Aligned definition of family member with sick time off</a:t>
            </a:r>
            <a:endParaRPr lang="en-US" dirty="0"/>
          </a:p>
          <a:p>
            <a:pPr marL="800100" lvl="1" indent="-342900">
              <a:buFont typeface="Wingdings" panose="05000000000000000000" pitchFamily="2" charset="2"/>
              <a:buChar char="Ø"/>
            </a:pPr>
            <a:endParaRPr lang="en-US" sz="2000" dirty="0"/>
          </a:p>
          <a:p>
            <a:pPr lvl="1"/>
            <a:endParaRPr lang="en-US" sz="2000" dirty="0"/>
          </a:p>
        </p:txBody>
      </p:sp>
    </p:spTree>
    <p:extLst>
      <p:ext uri="{BB962C8B-B14F-4D97-AF65-F5344CB8AC3E}">
        <p14:creationId xmlns:p14="http://schemas.microsoft.com/office/powerpoint/2010/main" val="39672697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1A5065-A74A-CC51-3DA8-ED800AB7841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CE5F95A-BD67-F035-8720-4CC486D9B9DB}"/>
              </a:ext>
            </a:extLst>
          </p:cNvPr>
          <p:cNvSpPr>
            <a:spLocks noGrp="1"/>
          </p:cNvSpPr>
          <p:nvPr>
            <p:ph type="body" sz="quarter" idx="10"/>
          </p:nvPr>
        </p:nvSpPr>
        <p:spPr/>
        <p:txBody>
          <a:bodyPr>
            <a:normAutofit/>
          </a:bodyPr>
          <a:lstStyle/>
          <a:p>
            <a:r>
              <a:rPr lang="en-US" dirty="0"/>
              <a:t>MOU – Language Pay</a:t>
            </a:r>
          </a:p>
        </p:txBody>
      </p:sp>
      <p:sp>
        <p:nvSpPr>
          <p:cNvPr id="4" name="Text Placeholder 3">
            <a:extLst>
              <a:ext uri="{FF2B5EF4-FFF2-40B4-BE49-F238E27FC236}">
                <a16:creationId xmlns:a16="http://schemas.microsoft.com/office/drawing/2014/main" id="{6A3A1C3F-BEA2-3842-B5F2-7958D2C61A9E}"/>
              </a:ext>
            </a:extLst>
          </p:cNvPr>
          <p:cNvSpPr>
            <a:spLocks noGrp="1"/>
          </p:cNvSpPr>
          <p:nvPr>
            <p:ph type="body" sz="quarter" idx="11"/>
          </p:nvPr>
        </p:nvSpPr>
        <p:spPr>
          <a:xfrm>
            <a:off x="553770" y="1641813"/>
            <a:ext cx="8197114" cy="3810086"/>
          </a:xfrm>
        </p:spPr>
        <p:txBody>
          <a:bodyPr/>
          <a:lstStyle/>
          <a:p>
            <a:pPr marL="342900" indent="-342900">
              <a:buFont typeface="Wingdings" panose="05000000000000000000" pitchFamily="2" charset="2"/>
              <a:buChar char="Ø"/>
            </a:pPr>
            <a:r>
              <a:rPr lang="en-US" b="0" dirty="0">
                <a:solidFill>
                  <a:schemeClr val="tx2"/>
                </a:solidFill>
                <a:latin typeface="Uni Sans Regular"/>
              </a:rPr>
              <a:t>Clarifies and expands existing MOU with SEIU 1199-HMC, SEIU 925, and WFSE</a:t>
            </a:r>
          </a:p>
          <a:p>
            <a:pPr marL="342900" indent="-342900">
              <a:buFont typeface="Wingdings" panose="05000000000000000000" pitchFamily="2" charset="2"/>
              <a:buChar char="Ø"/>
            </a:pPr>
            <a:r>
              <a:rPr lang="en-US" b="0" dirty="0">
                <a:solidFill>
                  <a:schemeClr val="tx2"/>
                </a:solidFill>
                <a:latin typeface="Uni Sans Regular"/>
              </a:rPr>
              <a:t>Language pay premium (5% of pay)</a:t>
            </a:r>
          </a:p>
          <a:p>
            <a:pPr lvl="1" indent="-342900">
              <a:buFont typeface="Wingdings" panose="05000000000000000000" pitchFamily="2" charset="2"/>
              <a:buChar char="Ø"/>
            </a:pPr>
            <a:r>
              <a:rPr lang="en-US" b="0" dirty="0">
                <a:solidFill>
                  <a:schemeClr val="tx2"/>
                </a:solidFill>
                <a:latin typeface="Uni Sans Regular"/>
              </a:rPr>
              <a:t>Whenever a classified position is </a:t>
            </a:r>
            <a:r>
              <a:rPr lang="en-US" dirty="0">
                <a:solidFill>
                  <a:schemeClr val="tx2"/>
                </a:solidFill>
                <a:latin typeface="Uni Sans Regular"/>
              </a:rPr>
              <a:t>required to regularly use </a:t>
            </a:r>
            <a:r>
              <a:rPr lang="en-US" b="0" dirty="0">
                <a:solidFill>
                  <a:schemeClr val="tx2"/>
                </a:solidFill>
                <a:latin typeface="Uni Sans Regular"/>
              </a:rPr>
              <a:t>competent skills in more than one language/sign language/braille, employee will receive 5% premium pay.</a:t>
            </a:r>
          </a:p>
          <a:p>
            <a:pPr lvl="1" indent="-342900">
              <a:buFont typeface="Wingdings" panose="05000000000000000000" pitchFamily="2" charset="2"/>
              <a:buChar char="Ø"/>
            </a:pPr>
            <a:r>
              <a:rPr lang="en-US" b="0" dirty="0">
                <a:solidFill>
                  <a:schemeClr val="tx2"/>
                </a:solidFill>
                <a:latin typeface="Uni Sans Regular"/>
              </a:rPr>
              <a:t>Employee must complete and past proficiency test prior to receiving the premium and must take/pass LMS module annually.</a:t>
            </a:r>
          </a:p>
          <a:p>
            <a:pPr marL="400050">
              <a:buFont typeface="Wingdings" panose="05000000000000000000" pitchFamily="2" charset="2"/>
              <a:buChar char="Ø"/>
            </a:pPr>
            <a:r>
              <a:rPr lang="en-US" b="0" dirty="0">
                <a:solidFill>
                  <a:schemeClr val="tx2"/>
                </a:solidFill>
                <a:latin typeface="Uni Sans Regular"/>
              </a:rPr>
              <a:t>One time stipend ($800)</a:t>
            </a:r>
          </a:p>
          <a:p>
            <a:pPr marL="800100" lvl="1">
              <a:buFont typeface="Wingdings" panose="05000000000000000000" pitchFamily="2" charset="2"/>
              <a:buChar char="Ø"/>
            </a:pPr>
            <a:r>
              <a:rPr lang="en-US" b="0" dirty="0">
                <a:solidFill>
                  <a:schemeClr val="tx2"/>
                </a:solidFill>
                <a:latin typeface="Uni Sans Regular"/>
              </a:rPr>
              <a:t>Employees who have competent skills in one of the </a:t>
            </a:r>
            <a:r>
              <a:rPr lang="en-US" dirty="0">
                <a:solidFill>
                  <a:schemeClr val="tx2"/>
                </a:solidFill>
                <a:latin typeface="Uni Sans Regular"/>
              </a:rPr>
              <a:t>approved top 5  languages </a:t>
            </a:r>
            <a:r>
              <a:rPr lang="en-US" b="0" dirty="0">
                <a:solidFill>
                  <a:schemeClr val="tx2"/>
                </a:solidFill>
                <a:latin typeface="Uni Sans Regular"/>
              </a:rPr>
              <a:t>at each hospital and self-identify as bilingual will receive a stipend of $800 upon completion of program requirements (proficiency test and required LMS training). </a:t>
            </a:r>
          </a:p>
          <a:p>
            <a:pPr marL="400050">
              <a:buFont typeface="Wingdings" panose="05000000000000000000" pitchFamily="2" charset="2"/>
              <a:buChar char="Ø"/>
            </a:pPr>
            <a:r>
              <a:rPr lang="en-US" b="0" dirty="0">
                <a:solidFill>
                  <a:schemeClr val="tx2"/>
                </a:solidFill>
                <a:latin typeface="Uni Sans Regular"/>
              </a:rPr>
              <a:t>Cannot be eligible for both.</a:t>
            </a:r>
          </a:p>
        </p:txBody>
      </p:sp>
    </p:spTree>
    <p:extLst>
      <p:ext uri="{BB962C8B-B14F-4D97-AF65-F5344CB8AC3E}">
        <p14:creationId xmlns:p14="http://schemas.microsoft.com/office/powerpoint/2010/main" val="15622118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E9F23-4921-B01C-E20A-969E231DD45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A6ECB59-849C-F278-705E-756B9C0BE773}"/>
              </a:ext>
            </a:extLst>
          </p:cNvPr>
          <p:cNvSpPr>
            <a:spLocks noGrp="1"/>
          </p:cNvSpPr>
          <p:nvPr>
            <p:ph type="body" sz="quarter" idx="10"/>
          </p:nvPr>
        </p:nvSpPr>
        <p:spPr/>
        <p:txBody>
          <a:bodyPr/>
          <a:lstStyle/>
          <a:p>
            <a:r>
              <a:rPr lang="en-US" dirty="0"/>
              <a:t>Compensation – NW Article 8, HMC Article 45</a:t>
            </a:r>
          </a:p>
        </p:txBody>
      </p:sp>
      <p:sp>
        <p:nvSpPr>
          <p:cNvPr id="4" name="Text Placeholder 5">
            <a:extLst>
              <a:ext uri="{FF2B5EF4-FFF2-40B4-BE49-F238E27FC236}">
                <a16:creationId xmlns:a16="http://schemas.microsoft.com/office/drawing/2014/main" id="{44C70B32-AC5D-C4D6-BDB6-4FD0FB54910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b="1" dirty="0"/>
              <a:t>December 1, 2025</a:t>
            </a:r>
            <a:r>
              <a:rPr lang="en-US" sz="2400" dirty="0"/>
              <a:t>: 3% increase for </a:t>
            </a:r>
            <a:r>
              <a:rPr lang="en-US" sz="2400" b="1" dirty="0"/>
              <a:t>all</a:t>
            </a:r>
            <a:r>
              <a:rPr lang="en-US" sz="2400" dirty="0"/>
              <a:t> employees</a:t>
            </a:r>
          </a:p>
          <a:p>
            <a:pPr>
              <a:buFont typeface="Wingdings" panose="05000000000000000000" pitchFamily="2" charset="2"/>
              <a:buChar char="Ø"/>
            </a:pPr>
            <a:r>
              <a:rPr lang="en-US" sz="2400" b="1" dirty="0"/>
              <a:t>July 1, 2026</a:t>
            </a:r>
            <a:r>
              <a:rPr lang="en-US" sz="2400" dirty="0"/>
              <a:t>: 2% increase for </a:t>
            </a:r>
            <a:r>
              <a:rPr lang="en-US" sz="2400" b="1" dirty="0"/>
              <a:t>all</a:t>
            </a:r>
            <a:r>
              <a:rPr lang="en-US" sz="2400" dirty="0"/>
              <a:t> employees</a:t>
            </a:r>
          </a:p>
          <a:p>
            <a:pPr>
              <a:buFont typeface="Wingdings" panose="05000000000000000000" pitchFamily="2" charset="2"/>
              <a:buChar char="Ø"/>
            </a:pPr>
            <a:r>
              <a:rPr lang="en-US" sz="2400" b="1" dirty="0"/>
              <a:t>January 1, 2027</a:t>
            </a:r>
            <a:r>
              <a:rPr lang="en-US" sz="2400" dirty="0"/>
              <a:t>: 2% increase for </a:t>
            </a:r>
            <a:r>
              <a:rPr lang="en-US" sz="2400" b="1" dirty="0"/>
              <a:t>non-RNs/APPs</a:t>
            </a:r>
            <a:r>
              <a:rPr lang="en-US" sz="2400" dirty="0"/>
              <a:t> only</a:t>
            </a:r>
          </a:p>
          <a:p>
            <a:pPr marL="0" indent="0">
              <a:buNone/>
            </a:pPr>
            <a:endParaRPr lang="en-US" sz="2400" dirty="0"/>
          </a:p>
          <a:p>
            <a:pPr marL="0" indent="0">
              <a:buNone/>
            </a:pPr>
            <a:r>
              <a:rPr lang="en-US" sz="2800" b="1" dirty="0"/>
              <a:t>Total of 7% over the life of the 2025-2027 CBA</a:t>
            </a:r>
          </a:p>
        </p:txBody>
      </p:sp>
    </p:spTree>
    <p:extLst>
      <p:ext uri="{BB962C8B-B14F-4D97-AF65-F5344CB8AC3E}">
        <p14:creationId xmlns:p14="http://schemas.microsoft.com/office/powerpoint/2010/main" val="353736051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477B6-F11A-F59E-11F3-31F91B9C9D4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F46E273-866B-6D10-49CE-E514843C053C}"/>
              </a:ext>
            </a:extLst>
          </p:cNvPr>
          <p:cNvSpPr>
            <a:spLocks noGrp="1"/>
          </p:cNvSpPr>
          <p:nvPr>
            <p:ph type="body" sz="quarter" idx="10"/>
          </p:nvPr>
        </p:nvSpPr>
        <p:spPr/>
        <p:txBody>
          <a:bodyPr>
            <a:normAutofit/>
          </a:bodyPr>
          <a:lstStyle/>
          <a:p>
            <a:r>
              <a:rPr lang="en-US" sz="2900" dirty="0"/>
              <a:t>Targeted R&amp;R/Market-Based Increases – UWMC-NW</a:t>
            </a:r>
          </a:p>
        </p:txBody>
      </p:sp>
      <p:sp>
        <p:nvSpPr>
          <p:cNvPr id="4" name="Text Placeholder 3">
            <a:extLst>
              <a:ext uri="{FF2B5EF4-FFF2-40B4-BE49-F238E27FC236}">
                <a16:creationId xmlns:a16="http://schemas.microsoft.com/office/drawing/2014/main" id="{43E1B973-2EFE-8457-FCE9-2696679950A9}"/>
              </a:ext>
            </a:extLst>
          </p:cNvPr>
          <p:cNvSpPr>
            <a:spLocks noGrp="1"/>
          </p:cNvSpPr>
          <p:nvPr>
            <p:ph type="body" sz="quarter" idx="12"/>
          </p:nvPr>
        </p:nvSpPr>
        <p:spPr>
          <a:xfrm>
            <a:off x="671757" y="1730667"/>
            <a:ext cx="3900243" cy="411171"/>
          </a:xfrm>
        </p:spPr>
        <p:txBody>
          <a:bodyPr/>
          <a:lstStyle/>
          <a:p>
            <a:pPr marL="342900" indent="-342900" algn="l">
              <a:buFont typeface="Wingdings" panose="05000000000000000000" pitchFamily="2" charset="2"/>
              <a:buChar char="§"/>
            </a:pPr>
            <a:r>
              <a:rPr lang="en-US" sz="1800" dirty="0">
                <a:solidFill>
                  <a:schemeClr val="tx1"/>
                </a:solidFill>
              </a:rPr>
              <a:t>Case Management Assistant – 16%</a:t>
            </a:r>
          </a:p>
          <a:p>
            <a:pPr marL="342900" indent="-342900" algn="l">
              <a:buFont typeface="Wingdings" panose="05000000000000000000" pitchFamily="2" charset="2"/>
              <a:buChar char="§"/>
            </a:pPr>
            <a:r>
              <a:rPr lang="en-US" sz="1800" dirty="0">
                <a:solidFill>
                  <a:schemeClr val="tx1"/>
                </a:solidFill>
              </a:rPr>
              <a:t>Certified Nursing Assistant – 5%</a:t>
            </a:r>
          </a:p>
          <a:p>
            <a:pPr marL="342900" indent="-342900" algn="l">
              <a:buFont typeface="Wingdings" panose="05000000000000000000" pitchFamily="2" charset="2"/>
              <a:buChar char="§"/>
            </a:pPr>
            <a:r>
              <a:rPr lang="en-US" sz="1800" dirty="0">
                <a:solidFill>
                  <a:schemeClr val="tx1"/>
                </a:solidFill>
              </a:rPr>
              <a:t>Lab Assistant Lead – 3%</a:t>
            </a:r>
          </a:p>
          <a:p>
            <a:pPr marL="342900" indent="-342900" algn="l">
              <a:buFont typeface="Wingdings" panose="05000000000000000000" pitchFamily="2" charset="2"/>
              <a:buChar char="§"/>
            </a:pPr>
            <a:r>
              <a:rPr lang="en-US" sz="1800" dirty="0">
                <a:solidFill>
                  <a:schemeClr val="tx1"/>
                </a:solidFill>
              </a:rPr>
              <a:t>Operating Room Tech Cert – 4%</a:t>
            </a:r>
          </a:p>
          <a:p>
            <a:pPr marL="342900" indent="-342900" algn="l">
              <a:buFont typeface="Wingdings" panose="05000000000000000000" pitchFamily="2" charset="2"/>
              <a:buChar char="§"/>
            </a:pPr>
            <a:r>
              <a:rPr lang="en-US" sz="1800" dirty="0">
                <a:solidFill>
                  <a:schemeClr val="tx1"/>
                </a:solidFill>
              </a:rPr>
              <a:t>Operating Room Tech Lead – 5%</a:t>
            </a:r>
          </a:p>
          <a:p>
            <a:pPr marL="342900" indent="-342900" algn="l">
              <a:buFont typeface="Wingdings" panose="05000000000000000000" pitchFamily="2" charset="2"/>
              <a:buChar char="§"/>
            </a:pPr>
            <a:r>
              <a:rPr lang="en-US" sz="1800" dirty="0">
                <a:solidFill>
                  <a:schemeClr val="tx1"/>
                </a:solidFill>
              </a:rPr>
              <a:t>Pharmacist Lead – 5%</a:t>
            </a:r>
          </a:p>
          <a:p>
            <a:pPr marL="342900" indent="-342900" algn="l">
              <a:buFont typeface="Wingdings" panose="05000000000000000000" pitchFamily="2" charset="2"/>
              <a:buChar char="§"/>
            </a:pPr>
            <a:r>
              <a:rPr lang="en-US" sz="1800" dirty="0">
                <a:solidFill>
                  <a:schemeClr val="tx1"/>
                </a:solidFill>
              </a:rPr>
              <a:t>Respiratory Care Lead – 6%</a:t>
            </a:r>
          </a:p>
          <a:p>
            <a:pPr marL="342900" indent="-342900" algn="l">
              <a:buFont typeface="Wingdings" panose="05000000000000000000" pitchFamily="2" charset="2"/>
              <a:buChar char="§"/>
            </a:pPr>
            <a:r>
              <a:rPr lang="en-US" sz="1800" dirty="0">
                <a:solidFill>
                  <a:schemeClr val="tx1"/>
                </a:solidFill>
              </a:rPr>
              <a:t>Respiratory Therapist – 6%</a:t>
            </a:r>
          </a:p>
          <a:p>
            <a:pPr marL="342900" indent="-342900" algn="l">
              <a:buFont typeface="Wingdings" panose="05000000000000000000" pitchFamily="2" charset="2"/>
              <a:buChar char="§"/>
            </a:pPr>
            <a:r>
              <a:rPr lang="en-US" sz="1800" dirty="0">
                <a:solidFill>
                  <a:schemeClr val="tx1"/>
                </a:solidFill>
              </a:rPr>
              <a:t>Speech Pathologist – 4%</a:t>
            </a:r>
          </a:p>
          <a:p>
            <a:pPr marL="342900" indent="-342900" algn="l">
              <a:buFont typeface="Wingdings" panose="05000000000000000000" pitchFamily="2" charset="2"/>
              <a:buChar char="§"/>
            </a:pPr>
            <a:r>
              <a:rPr lang="en-US" sz="1800" dirty="0">
                <a:solidFill>
                  <a:schemeClr val="tx1"/>
                </a:solidFill>
              </a:rPr>
              <a:t>Anesthesia Tech Lead – 1%</a:t>
            </a:r>
          </a:p>
          <a:p>
            <a:pPr marL="342900" indent="-342900" algn="l">
              <a:buFont typeface="Wingdings" panose="05000000000000000000" pitchFamily="2" charset="2"/>
              <a:buChar char="§"/>
            </a:pPr>
            <a:r>
              <a:rPr lang="en-US" sz="1800" dirty="0">
                <a:solidFill>
                  <a:schemeClr val="tx1"/>
                </a:solidFill>
              </a:rPr>
              <a:t>Neurophysiology Technologist – 1%</a:t>
            </a:r>
          </a:p>
          <a:p>
            <a:pPr marL="342900" indent="-342900" algn="l">
              <a:buFont typeface="Wingdings" panose="05000000000000000000" pitchFamily="2" charset="2"/>
              <a:buChar char="§"/>
            </a:pPr>
            <a:r>
              <a:rPr lang="en-US" sz="1800" dirty="0">
                <a:solidFill>
                  <a:schemeClr val="tx1"/>
                </a:solidFill>
              </a:rPr>
              <a:t>Senior Anesthesia Tech – 1%</a:t>
            </a:r>
          </a:p>
          <a:p>
            <a:pPr marL="342900" indent="-342900" algn="l">
              <a:buFont typeface="Wingdings" panose="05000000000000000000" pitchFamily="2" charset="2"/>
              <a:buChar char="§"/>
            </a:pPr>
            <a:r>
              <a:rPr lang="en-US" sz="1800" dirty="0">
                <a:solidFill>
                  <a:schemeClr val="tx1"/>
                </a:solidFill>
              </a:rPr>
              <a:t>Child Care Teachers Aide – 1%</a:t>
            </a:r>
          </a:p>
          <a:p>
            <a:pPr marL="342900" indent="-342900" algn="l">
              <a:buFont typeface="Wingdings" panose="05000000000000000000" pitchFamily="2" charset="2"/>
              <a:buChar char="§"/>
            </a:pPr>
            <a:r>
              <a:rPr lang="en-US" sz="1800" dirty="0">
                <a:solidFill>
                  <a:schemeClr val="tx1"/>
                </a:solidFill>
              </a:rPr>
              <a:t>Custodian – 1%</a:t>
            </a:r>
          </a:p>
          <a:p>
            <a:pPr marL="342900" indent="-342900" algn="l">
              <a:buFont typeface="Wingdings" panose="05000000000000000000" pitchFamily="2" charset="2"/>
              <a:buChar char="§"/>
            </a:pPr>
            <a:r>
              <a:rPr lang="en-US" sz="1800" dirty="0">
                <a:solidFill>
                  <a:schemeClr val="tx1"/>
                </a:solidFill>
              </a:rPr>
              <a:t>Food Service Worker – 1%</a:t>
            </a:r>
          </a:p>
          <a:p>
            <a:pPr marL="342900" indent="-342900" algn="l">
              <a:buFont typeface="Wingdings" panose="05000000000000000000" pitchFamily="2" charset="2"/>
              <a:buChar char="§"/>
            </a:pPr>
            <a:r>
              <a:rPr lang="en-US" sz="1800" dirty="0">
                <a:solidFill>
                  <a:schemeClr val="tx1"/>
                </a:solidFill>
              </a:rPr>
              <a:t>Hospital Security Officer – 2%</a:t>
            </a:r>
          </a:p>
        </p:txBody>
      </p:sp>
      <p:sp>
        <p:nvSpPr>
          <p:cNvPr id="5" name="TextBox 4">
            <a:extLst>
              <a:ext uri="{FF2B5EF4-FFF2-40B4-BE49-F238E27FC236}">
                <a16:creationId xmlns:a16="http://schemas.microsoft.com/office/drawing/2014/main" id="{E8D7FF1C-4BE4-FFE7-2014-DE2B4EE68E0C}"/>
              </a:ext>
            </a:extLst>
          </p:cNvPr>
          <p:cNvSpPr txBox="1"/>
          <p:nvPr/>
        </p:nvSpPr>
        <p:spPr>
          <a:xfrm>
            <a:off x="4572000" y="1729252"/>
            <a:ext cx="4572000" cy="4401205"/>
          </a:xfrm>
          <a:prstGeom prst="rect">
            <a:avLst/>
          </a:prstGeom>
          <a:noFill/>
        </p:spPr>
        <p:txBody>
          <a:bodyPr wrap="square">
            <a:spAutoFit/>
          </a:bodyPr>
          <a:lstStyle/>
          <a:p>
            <a:pPr marL="342900" indent="-342900" algn="l">
              <a:buFont typeface="Wingdings" panose="05000000000000000000" pitchFamily="2" charset="2"/>
              <a:buChar char="§"/>
            </a:pPr>
            <a:r>
              <a:rPr lang="en-US" sz="1800" dirty="0">
                <a:solidFill>
                  <a:schemeClr val="tx1"/>
                </a:solidFill>
              </a:rPr>
              <a:t>Materials Handling Aide II – 1%</a:t>
            </a:r>
          </a:p>
          <a:p>
            <a:pPr marL="342900" indent="-342900" algn="l">
              <a:buFont typeface="Wingdings" panose="05000000000000000000" pitchFamily="2" charset="2"/>
              <a:buChar char="§"/>
            </a:pPr>
            <a:r>
              <a:rPr lang="en-US" dirty="0"/>
              <a:t>Medical Assistant Apprentice – 1%</a:t>
            </a:r>
          </a:p>
          <a:p>
            <a:pPr marL="342900" indent="-342900" algn="l">
              <a:buFont typeface="Wingdings" panose="05000000000000000000" pitchFamily="2" charset="2"/>
              <a:buChar char="§"/>
            </a:pPr>
            <a:r>
              <a:rPr lang="en-US" sz="1800" dirty="0">
                <a:solidFill>
                  <a:schemeClr val="tx1"/>
                </a:solidFill>
              </a:rPr>
              <a:t>Parking Control Attendant – 1%</a:t>
            </a:r>
          </a:p>
          <a:p>
            <a:pPr marL="342900" indent="-342900" algn="l">
              <a:buFont typeface="Wingdings" panose="05000000000000000000" pitchFamily="2" charset="2"/>
              <a:buChar char="§"/>
            </a:pPr>
            <a:r>
              <a:rPr lang="en-US" sz="1800" dirty="0">
                <a:solidFill>
                  <a:schemeClr val="tx1"/>
                </a:solidFill>
              </a:rPr>
              <a:t>Parking Control Attendant Lead – 1%</a:t>
            </a:r>
          </a:p>
          <a:p>
            <a:pPr marL="342900" indent="-342900" algn="l">
              <a:buFont typeface="Wingdings" panose="05000000000000000000" pitchFamily="2" charset="2"/>
              <a:buChar char="§"/>
            </a:pPr>
            <a:r>
              <a:rPr lang="en-US" dirty="0"/>
              <a:t>Physical Therapy Tech – 1%</a:t>
            </a:r>
          </a:p>
          <a:p>
            <a:pPr marL="342900" indent="-342900" algn="l">
              <a:buFont typeface="Wingdings" panose="05000000000000000000" pitchFamily="2" charset="2"/>
              <a:buChar char="§"/>
            </a:pPr>
            <a:r>
              <a:rPr lang="en-US" sz="1800" dirty="0">
                <a:solidFill>
                  <a:schemeClr val="tx1"/>
                </a:solidFill>
              </a:rPr>
              <a:t>Retail Associate – Gift Shop – 1%</a:t>
            </a:r>
          </a:p>
          <a:p>
            <a:pPr marL="342900" indent="-342900" algn="l">
              <a:buFont typeface="Wingdings" panose="05000000000000000000" pitchFamily="2" charset="2"/>
              <a:buChar char="§"/>
            </a:pPr>
            <a:r>
              <a:rPr lang="en-US" dirty="0"/>
              <a:t>Retail Clerk Lead – 1%</a:t>
            </a:r>
          </a:p>
          <a:p>
            <a:pPr algn="l"/>
            <a:endParaRPr lang="en-US" sz="1800" dirty="0">
              <a:solidFill>
                <a:schemeClr val="tx1"/>
              </a:solidFill>
            </a:endParaRPr>
          </a:p>
          <a:p>
            <a:pPr algn="l"/>
            <a:r>
              <a:rPr lang="en-US" sz="2000" b="1" dirty="0"/>
              <a:t>*These increases are </a:t>
            </a:r>
            <a:r>
              <a:rPr lang="en-US" sz="2000" b="1" u="sng" dirty="0"/>
              <a:t>in addition to</a:t>
            </a:r>
            <a:r>
              <a:rPr lang="en-US" sz="2000" b="1" dirty="0"/>
              <a:t> </a:t>
            </a:r>
            <a:br>
              <a:rPr lang="en-US" sz="2000" b="1" dirty="0"/>
            </a:br>
            <a:r>
              <a:rPr lang="en-US" sz="2000" b="1" dirty="0"/>
              <a:t>7% across-the-board increases</a:t>
            </a:r>
          </a:p>
          <a:p>
            <a:pPr algn="l"/>
            <a:endParaRPr lang="en-US" sz="2000" b="1" dirty="0"/>
          </a:p>
          <a:p>
            <a:pPr algn="l"/>
            <a:r>
              <a:rPr lang="en-US" sz="2000" b="1" dirty="0"/>
              <a:t>*Effective dates vary for each classification</a:t>
            </a:r>
          </a:p>
          <a:p>
            <a:pPr algn="l"/>
            <a:endParaRPr lang="en-US" sz="1800" dirty="0">
              <a:solidFill>
                <a:schemeClr val="tx1"/>
              </a:solidFill>
            </a:endParaRPr>
          </a:p>
          <a:p>
            <a:pPr algn="l"/>
            <a:endParaRPr lang="en-US" sz="1800" dirty="0">
              <a:solidFill>
                <a:schemeClr val="tx1"/>
              </a:solidFill>
            </a:endParaRPr>
          </a:p>
        </p:txBody>
      </p:sp>
    </p:spTree>
    <p:extLst>
      <p:ext uri="{BB962C8B-B14F-4D97-AF65-F5344CB8AC3E}">
        <p14:creationId xmlns:p14="http://schemas.microsoft.com/office/powerpoint/2010/main" val="20499200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4DFA5-E0D1-65DF-2949-39FD62D98C1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A137CD6-5B6E-F857-C727-4ADCDD4990D4}"/>
              </a:ext>
            </a:extLst>
          </p:cNvPr>
          <p:cNvSpPr>
            <a:spLocks noGrp="1"/>
          </p:cNvSpPr>
          <p:nvPr>
            <p:ph type="body" sz="quarter" idx="10"/>
          </p:nvPr>
        </p:nvSpPr>
        <p:spPr/>
        <p:txBody>
          <a:bodyPr>
            <a:normAutofit/>
          </a:bodyPr>
          <a:lstStyle/>
          <a:p>
            <a:r>
              <a:rPr lang="en-US" sz="2900" dirty="0"/>
              <a:t>Targeted R&amp;R/Market-Based Increases – HMC</a:t>
            </a:r>
          </a:p>
        </p:txBody>
      </p:sp>
      <p:sp>
        <p:nvSpPr>
          <p:cNvPr id="4" name="Text Placeholder 3">
            <a:extLst>
              <a:ext uri="{FF2B5EF4-FFF2-40B4-BE49-F238E27FC236}">
                <a16:creationId xmlns:a16="http://schemas.microsoft.com/office/drawing/2014/main" id="{C9ACC1D2-3362-A0DA-75F3-5808BBC96CF9}"/>
              </a:ext>
            </a:extLst>
          </p:cNvPr>
          <p:cNvSpPr>
            <a:spLocks noGrp="1"/>
          </p:cNvSpPr>
          <p:nvPr>
            <p:ph type="body" sz="quarter" idx="12"/>
          </p:nvPr>
        </p:nvSpPr>
        <p:spPr>
          <a:xfrm>
            <a:off x="671758" y="1730667"/>
            <a:ext cx="4529508" cy="411171"/>
          </a:xfrm>
        </p:spPr>
        <p:txBody>
          <a:bodyPr/>
          <a:lstStyle/>
          <a:p>
            <a:pPr marL="342900" indent="-342900" algn="l">
              <a:buFont typeface="Wingdings" panose="05000000000000000000" pitchFamily="2" charset="2"/>
              <a:buChar char="§"/>
            </a:pPr>
            <a:r>
              <a:rPr lang="en-US" sz="1800" dirty="0">
                <a:solidFill>
                  <a:schemeClr val="tx1"/>
                </a:solidFill>
              </a:rPr>
              <a:t>Registered Nurse 2 – 2% (+ 5% ATB)</a:t>
            </a:r>
          </a:p>
          <a:p>
            <a:pPr marL="342900" indent="-342900" algn="l">
              <a:buFont typeface="Wingdings" panose="05000000000000000000" pitchFamily="2" charset="2"/>
              <a:buChar char="§"/>
            </a:pPr>
            <a:r>
              <a:rPr lang="en-US" sz="1800" dirty="0">
                <a:solidFill>
                  <a:schemeClr val="tx1"/>
                </a:solidFill>
              </a:rPr>
              <a:t>Registered Nurse 3 – 2% (+ 5% ATB)</a:t>
            </a:r>
          </a:p>
          <a:p>
            <a:pPr marL="342900" indent="-342900" algn="l">
              <a:buFont typeface="Wingdings" panose="05000000000000000000" pitchFamily="2" charset="2"/>
              <a:buChar char="§"/>
            </a:pPr>
            <a:r>
              <a:rPr lang="en-US" sz="1800" dirty="0">
                <a:solidFill>
                  <a:schemeClr val="tx1"/>
                </a:solidFill>
              </a:rPr>
              <a:t>PA-ARNP – 5% (+ 5% ATB)</a:t>
            </a:r>
          </a:p>
          <a:p>
            <a:pPr marL="342900" indent="-342900" algn="l">
              <a:buFont typeface="Wingdings" panose="05000000000000000000" pitchFamily="2" charset="2"/>
              <a:buChar char="§"/>
            </a:pPr>
            <a:r>
              <a:rPr lang="en-US" sz="1800" dirty="0">
                <a:solidFill>
                  <a:schemeClr val="tx1"/>
                </a:solidFill>
              </a:rPr>
              <a:t>PA-ARNP Lead – 5% (+ 5% ATB)</a:t>
            </a:r>
          </a:p>
          <a:p>
            <a:pPr marL="342900" indent="-342900" algn="l">
              <a:buFont typeface="Wingdings" panose="05000000000000000000" pitchFamily="2" charset="2"/>
              <a:buChar char="§"/>
            </a:pPr>
            <a:r>
              <a:rPr lang="en-US" sz="1800" dirty="0">
                <a:solidFill>
                  <a:schemeClr val="tx1"/>
                </a:solidFill>
              </a:rPr>
              <a:t>Respiratory Care Assistant – 5%</a:t>
            </a:r>
          </a:p>
          <a:p>
            <a:pPr marL="342900" indent="-342900" algn="l">
              <a:buFont typeface="Wingdings" panose="05000000000000000000" pitchFamily="2" charset="2"/>
              <a:buChar char="§"/>
            </a:pPr>
            <a:r>
              <a:rPr lang="en-US" sz="1800" dirty="0">
                <a:solidFill>
                  <a:schemeClr val="tx1"/>
                </a:solidFill>
              </a:rPr>
              <a:t>Respiratory Care Associate – 5%</a:t>
            </a:r>
          </a:p>
          <a:p>
            <a:pPr marL="342900" indent="-342900" algn="l">
              <a:buFont typeface="Wingdings" panose="05000000000000000000" pitchFamily="2" charset="2"/>
              <a:buChar char="§"/>
            </a:pPr>
            <a:r>
              <a:rPr lang="en-US" sz="1800" dirty="0">
                <a:solidFill>
                  <a:schemeClr val="tx1"/>
                </a:solidFill>
              </a:rPr>
              <a:t>Respiratory Care Lead – 5%</a:t>
            </a:r>
          </a:p>
          <a:p>
            <a:pPr marL="342900" indent="-342900" algn="l">
              <a:buFont typeface="Wingdings" panose="05000000000000000000" pitchFamily="2" charset="2"/>
              <a:buChar char="§"/>
            </a:pPr>
            <a:r>
              <a:rPr lang="en-US" sz="1800" dirty="0">
                <a:solidFill>
                  <a:schemeClr val="tx1"/>
                </a:solidFill>
              </a:rPr>
              <a:t>Respiratory Care Practitioner – 5%</a:t>
            </a:r>
          </a:p>
          <a:p>
            <a:pPr marL="342900" indent="-342900" algn="l">
              <a:buFont typeface="Wingdings" panose="05000000000000000000" pitchFamily="2" charset="2"/>
              <a:buChar char="§"/>
            </a:pPr>
            <a:r>
              <a:rPr lang="en-US" sz="1800" dirty="0">
                <a:solidFill>
                  <a:schemeClr val="tx1"/>
                </a:solidFill>
              </a:rPr>
              <a:t>Respiratory Care Specialist – 5%</a:t>
            </a:r>
          </a:p>
          <a:p>
            <a:pPr marL="342900" indent="-342900" algn="l">
              <a:buFont typeface="Wingdings" panose="05000000000000000000" pitchFamily="2" charset="2"/>
              <a:buChar char="§"/>
            </a:pPr>
            <a:r>
              <a:rPr lang="en-US" sz="1800" dirty="0">
                <a:solidFill>
                  <a:schemeClr val="tx1"/>
                </a:solidFill>
              </a:rPr>
              <a:t>Speech Language Pathologist 1 – 4%</a:t>
            </a:r>
          </a:p>
          <a:p>
            <a:pPr marL="342900" indent="-342900">
              <a:buFont typeface="Wingdings" panose="05000000000000000000" pitchFamily="2" charset="2"/>
              <a:buChar char="§"/>
            </a:pPr>
            <a:r>
              <a:rPr lang="en-US" sz="1800" dirty="0">
                <a:solidFill>
                  <a:schemeClr val="tx1"/>
                </a:solidFill>
              </a:rPr>
              <a:t>Speech Language Pathologist 2 – 4%</a:t>
            </a:r>
          </a:p>
          <a:p>
            <a:pPr marL="342900" indent="-342900">
              <a:buFont typeface="Wingdings" panose="05000000000000000000" pitchFamily="2" charset="2"/>
              <a:buChar char="§"/>
            </a:pPr>
            <a:r>
              <a:rPr lang="en-US" sz="1800" dirty="0">
                <a:solidFill>
                  <a:schemeClr val="tx1"/>
                </a:solidFill>
              </a:rPr>
              <a:t>Speech Language Pathologist 3 – 4%</a:t>
            </a:r>
          </a:p>
          <a:p>
            <a:pPr marL="342900" indent="-342900">
              <a:buFont typeface="Wingdings" panose="05000000000000000000" pitchFamily="2" charset="2"/>
              <a:buChar char="§"/>
            </a:pPr>
            <a:r>
              <a:rPr lang="en-US" sz="1800" dirty="0">
                <a:solidFill>
                  <a:schemeClr val="tx1"/>
                </a:solidFill>
              </a:rPr>
              <a:t>Speech Language Pathologist Trainee – 4%</a:t>
            </a:r>
          </a:p>
        </p:txBody>
      </p:sp>
      <p:sp>
        <p:nvSpPr>
          <p:cNvPr id="3" name="Text Placeholder 3">
            <a:extLst>
              <a:ext uri="{FF2B5EF4-FFF2-40B4-BE49-F238E27FC236}">
                <a16:creationId xmlns:a16="http://schemas.microsoft.com/office/drawing/2014/main" id="{399362EF-427D-FACD-3C28-4089A9F228C5}"/>
              </a:ext>
            </a:extLst>
          </p:cNvPr>
          <p:cNvSpPr txBox="1">
            <a:spLocks/>
          </p:cNvSpPr>
          <p:nvPr/>
        </p:nvSpPr>
        <p:spPr>
          <a:xfrm>
            <a:off x="4572000" y="2508997"/>
            <a:ext cx="4529508" cy="411171"/>
          </a:xfrm>
          <a:prstGeom prst="rect">
            <a:avLst/>
          </a:prstGeom>
        </p:spPr>
        <p:txBody>
          <a:bodyPr>
            <a:noAutofit/>
          </a:bodyPr>
          <a:lstStyle>
            <a:lvl1pPr marL="0" indent="0" algn="l" defTabSz="457200" rtl="0" eaLnBrk="1" latinLnBrk="0" hangingPunct="1">
              <a:lnSpc>
                <a:spcPct val="90000"/>
              </a:lnSpc>
              <a:spcBef>
                <a:spcPct val="20000"/>
              </a:spcBef>
              <a:buFont typeface="Arial"/>
              <a:buNone/>
              <a:defRPr sz="2400" b="0" i="0" kern="1200" baseline="0">
                <a:solidFill>
                  <a:srgbClr val="4B2E83"/>
                </a:solidFill>
                <a:latin typeface="Uni Sans Regular"/>
                <a:ea typeface="+mn-ea"/>
                <a:cs typeface="Uni Sans Regular"/>
              </a:defRPr>
            </a:lvl1pPr>
            <a:lvl2pPr marL="457200" indent="0" algn="l" defTabSz="457200" rtl="0" eaLnBrk="1" latinLnBrk="0" hangingPunct="1">
              <a:spcBef>
                <a:spcPct val="20000"/>
              </a:spcBef>
              <a:buFont typeface="Arial"/>
              <a:buNone/>
              <a:defRPr sz="2800" b="0" i="0" kern="1200">
                <a:solidFill>
                  <a:srgbClr val="E8D3A2"/>
                </a:solidFill>
                <a:latin typeface="Encode Sans Normal Black"/>
                <a:ea typeface="+mn-ea"/>
                <a:cs typeface="Encode Sans Normal Black"/>
              </a:defRPr>
            </a:lvl2pPr>
            <a:lvl3pPr marL="914400" indent="0" algn="l" defTabSz="457200" rtl="0" eaLnBrk="1" latinLnBrk="0" hangingPunct="1">
              <a:spcBef>
                <a:spcPct val="20000"/>
              </a:spcBef>
              <a:buFont typeface="Arial"/>
              <a:buNone/>
              <a:defRPr sz="2400" b="0" i="0" kern="1200">
                <a:solidFill>
                  <a:srgbClr val="E8D3A2"/>
                </a:solidFill>
                <a:latin typeface="Encode Sans Normal Black"/>
                <a:ea typeface="+mn-ea"/>
                <a:cs typeface="Encode Sans Normal Black"/>
              </a:defRPr>
            </a:lvl3pPr>
            <a:lvl4pPr marL="13716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4pPr>
            <a:lvl5pPr marL="1828800" indent="0" algn="l" defTabSz="457200" rtl="0" eaLnBrk="1" latinLnBrk="0" hangingPunct="1">
              <a:spcBef>
                <a:spcPct val="20000"/>
              </a:spcBef>
              <a:buFont typeface="Arial"/>
              <a:buNone/>
              <a:defRPr sz="2000" b="0" i="0" kern="1200">
                <a:solidFill>
                  <a:srgbClr val="E8D3A2"/>
                </a:solidFill>
                <a:latin typeface="Encode Sans Normal Black"/>
                <a:ea typeface="+mn-ea"/>
                <a:cs typeface="Encode Sans Normal Blac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b="1" dirty="0"/>
              <a:t>*All increases (except RN and PA-ARNP) are </a:t>
            </a:r>
            <a:r>
              <a:rPr lang="en-US" sz="2000" b="1" u="sng" dirty="0"/>
              <a:t>in addition to</a:t>
            </a:r>
            <a:r>
              <a:rPr lang="en-US" sz="2000" b="1" dirty="0"/>
              <a:t> 7% across-the-board increases</a:t>
            </a:r>
          </a:p>
          <a:p>
            <a:endParaRPr lang="en-US" sz="2000" b="1" dirty="0"/>
          </a:p>
          <a:p>
            <a:r>
              <a:rPr lang="en-US" sz="2000" b="1" dirty="0"/>
              <a:t>*Effective dates vary for each classification</a:t>
            </a:r>
          </a:p>
          <a:p>
            <a:pPr marL="342900" indent="-342900">
              <a:buFont typeface="Wingdings" panose="05000000000000000000" pitchFamily="2" charset="2"/>
              <a:buChar char="§"/>
            </a:pPr>
            <a:endParaRPr lang="en-US" sz="1800" dirty="0">
              <a:solidFill>
                <a:schemeClr val="tx1"/>
              </a:solidFill>
            </a:endParaRPr>
          </a:p>
          <a:p>
            <a:pPr marL="342900" indent="-342900">
              <a:buFont typeface="Wingdings" panose="05000000000000000000" pitchFamily="2" charset="2"/>
              <a:buChar char="§"/>
            </a:pPr>
            <a:endParaRPr lang="en-US" sz="1800" dirty="0">
              <a:solidFill>
                <a:schemeClr val="tx1"/>
              </a:solidFill>
            </a:endParaRPr>
          </a:p>
          <a:p>
            <a:pPr marL="342900" indent="-342900">
              <a:buFont typeface="Wingdings" panose="05000000000000000000" pitchFamily="2" charset="2"/>
              <a:buChar char="§"/>
            </a:pPr>
            <a:endParaRPr lang="en-US" sz="1800" dirty="0">
              <a:solidFill>
                <a:schemeClr val="tx1"/>
              </a:solidFill>
            </a:endParaRPr>
          </a:p>
        </p:txBody>
      </p:sp>
    </p:spTree>
    <p:extLst>
      <p:ext uri="{BB962C8B-B14F-4D97-AF65-F5344CB8AC3E}">
        <p14:creationId xmlns:p14="http://schemas.microsoft.com/office/powerpoint/2010/main" val="6542759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55793-04D0-C6F4-80D6-7CE046AFFFD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B8A6FEC-B8FC-82FE-3327-A330E92B85FA}"/>
              </a:ext>
            </a:extLst>
          </p:cNvPr>
          <p:cNvSpPr>
            <a:spLocks noGrp="1"/>
          </p:cNvSpPr>
          <p:nvPr>
            <p:ph type="body" sz="quarter" idx="10"/>
          </p:nvPr>
        </p:nvSpPr>
        <p:spPr/>
        <p:txBody>
          <a:bodyPr>
            <a:normAutofit/>
          </a:bodyPr>
          <a:lstStyle/>
          <a:p>
            <a:r>
              <a:rPr lang="en-US" dirty="0"/>
              <a:t>Pre-Scheduled Voluntary Overtime – </a:t>
            </a:r>
            <a:br>
              <a:rPr lang="en-US" dirty="0"/>
            </a:br>
            <a:r>
              <a:rPr lang="en-US" dirty="0"/>
              <a:t>NW Article 9, HMC Article 45</a:t>
            </a:r>
          </a:p>
        </p:txBody>
      </p:sp>
      <p:sp>
        <p:nvSpPr>
          <p:cNvPr id="3" name="Text Placeholder 2">
            <a:extLst>
              <a:ext uri="{FF2B5EF4-FFF2-40B4-BE49-F238E27FC236}">
                <a16:creationId xmlns:a16="http://schemas.microsoft.com/office/drawing/2014/main" id="{6D59B3FE-E19A-B84A-7E74-391B4CD1389F}"/>
              </a:ext>
            </a:extLst>
          </p:cNvPr>
          <p:cNvSpPr>
            <a:spLocks noGrp="1"/>
          </p:cNvSpPr>
          <p:nvPr>
            <p:ph type="body" sz="quarter" idx="11"/>
          </p:nvPr>
        </p:nvSpPr>
        <p:spPr>
          <a:xfrm>
            <a:off x="384175" y="1633395"/>
            <a:ext cx="8472244" cy="5224605"/>
          </a:xfrm>
        </p:spPr>
        <p:txBody>
          <a:bodyPr/>
          <a:lstStyle/>
          <a:p>
            <a:pPr marL="400050">
              <a:buFont typeface="Wingdings" panose="05000000000000000000" pitchFamily="2" charset="2"/>
              <a:buChar char="Ø"/>
            </a:pPr>
            <a:r>
              <a:rPr lang="en-US" sz="2200" b="0" dirty="0">
                <a:solidFill>
                  <a:schemeClr val="tx1"/>
                </a:solidFill>
              </a:rPr>
              <a:t>Similar process as pre-scheduled double-time.</a:t>
            </a:r>
          </a:p>
          <a:p>
            <a:pPr marL="800100" lvl="1">
              <a:buFont typeface="Wingdings" panose="05000000000000000000" pitchFamily="2" charset="2"/>
              <a:buChar char="Ø"/>
            </a:pPr>
            <a:r>
              <a:rPr lang="en-US" sz="1800" dirty="0">
                <a:solidFill>
                  <a:schemeClr val="tx1"/>
                </a:solidFill>
              </a:rPr>
              <a:t>PS-DT no longer exists at NW, but still an option at HMC.</a:t>
            </a:r>
          </a:p>
          <a:p>
            <a:pPr marL="400050">
              <a:buFont typeface="Wingdings" panose="05000000000000000000" pitchFamily="2" charset="2"/>
              <a:buChar char="Ø"/>
            </a:pPr>
            <a:r>
              <a:rPr lang="en-US" sz="2200" b="0" dirty="0">
                <a:solidFill>
                  <a:schemeClr val="tx1"/>
                </a:solidFill>
              </a:rPr>
              <a:t>PS-OT shifts shall be compensated at the rate of time and one-half the regular rate of pay </a:t>
            </a:r>
            <a:r>
              <a:rPr lang="en-US" sz="2200" dirty="0">
                <a:solidFill>
                  <a:schemeClr val="tx1"/>
                </a:solidFill>
              </a:rPr>
              <a:t>plus an additional two (2) hours of extra pay for the shift</a:t>
            </a:r>
            <a:r>
              <a:rPr lang="en-US" sz="2200" b="0" dirty="0">
                <a:solidFill>
                  <a:schemeClr val="tx1"/>
                </a:solidFill>
              </a:rPr>
              <a:t>. </a:t>
            </a:r>
          </a:p>
          <a:p>
            <a:pPr marL="800100" lvl="1">
              <a:buFont typeface="Wingdings" panose="05000000000000000000" pitchFamily="2" charset="2"/>
              <a:buChar char="Ø"/>
            </a:pPr>
            <a:r>
              <a:rPr lang="en-US" sz="1800" b="0" dirty="0">
                <a:solidFill>
                  <a:schemeClr val="tx1"/>
                </a:solidFill>
              </a:rPr>
              <a:t>The extra pay is compensated at the regular rate of pay. </a:t>
            </a:r>
          </a:p>
          <a:p>
            <a:pPr marL="400050">
              <a:buFont typeface="Wingdings" panose="05000000000000000000" pitchFamily="2" charset="2"/>
              <a:buChar char="Ø"/>
            </a:pPr>
            <a:r>
              <a:rPr lang="en-US" sz="2200" b="0" dirty="0">
                <a:solidFill>
                  <a:schemeClr val="tx1"/>
                </a:solidFill>
              </a:rPr>
              <a:t>If the shift is cancelled at least one (1) hour prior to the start of the shift, the premium will not be paid. If cancelled with less than one hours’ notice, the nurse shall receive the premium pay for a minimum work period of three (3) hours. </a:t>
            </a:r>
          </a:p>
          <a:p>
            <a:pPr marL="400050">
              <a:buFont typeface="Wingdings" panose="05000000000000000000" pitchFamily="2" charset="2"/>
              <a:buChar char="Ø"/>
            </a:pPr>
            <a:r>
              <a:rPr lang="en-US" sz="2200" b="0" dirty="0">
                <a:solidFill>
                  <a:schemeClr val="tx1"/>
                </a:solidFill>
              </a:rPr>
              <a:t>Staff must be scheduled to meet their FTE and non-perms must meet minimum work availability requirements to qualify for shift.</a:t>
            </a:r>
          </a:p>
        </p:txBody>
      </p:sp>
    </p:spTree>
    <p:extLst>
      <p:ext uri="{BB962C8B-B14F-4D97-AF65-F5344CB8AC3E}">
        <p14:creationId xmlns:p14="http://schemas.microsoft.com/office/powerpoint/2010/main" val="13069534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3BEA5D-BB06-94BB-C9C3-A80F0A966004}"/>
              </a:ext>
            </a:extLst>
          </p:cNvPr>
          <p:cNvSpPr>
            <a:spLocks noGrp="1"/>
          </p:cNvSpPr>
          <p:nvPr>
            <p:ph type="body" sz="quarter" idx="10"/>
          </p:nvPr>
        </p:nvSpPr>
        <p:spPr/>
        <p:txBody>
          <a:bodyPr/>
          <a:lstStyle/>
          <a:p>
            <a:r>
              <a:rPr lang="en-US" dirty="0"/>
              <a:t>Rest Between Shifts – NW Art. 7.10, HMC Art. 9.9</a:t>
            </a:r>
          </a:p>
        </p:txBody>
      </p:sp>
      <p:sp>
        <p:nvSpPr>
          <p:cNvPr id="3" name="Text Placeholder 2">
            <a:extLst>
              <a:ext uri="{FF2B5EF4-FFF2-40B4-BE49-F238E27FC236}">
                <a16:creationId xmlns:a16="http://schemas.microsoft.com/office/drawing/2014/main" id="{89966D8E-430D-04D7-1C3F-EF77AD4F005C}"/>
              </a:ext>
            </a:extLst>
          </p:cNvPr>
          <p:cNvSpPr>
            <a:spLocks noGrp="1"/>
          </p:cNvSpPr>
          <p:nvPr>
            <p:ph type="body" sz="quarter" idx="11"/>
          </p:nvPr>
        </p:nvSpPr>
        <p:spPr/>
        <p:txBody>
          <a:bodyPr/>
          <a:lstStyle/>
          <a:p>
            <a:pPr marL="514350" indent="-457200">
              <a:buFont typeface="Wingdings" panose="05000000000000000000" pitchFamily="2" charset="2"/>
              <a:buChar char="Ø"/>
            </a:pPr>
            <a:r>
              <a:rPr lang="en-US" sz="2200" b="0" dirty="0"/>
              <a:t>RBS will trigger when employees have less than </a:t>
            </a:r>
            <a:r>
              <a:rPr lang="en-US" sz="2200" u="sng" dirty="0"/>
              <a:t>eleven</a:t>
            </a:r>
            <a:r>
              <a:rPr lang="en-US" sz="2200" b="0" dirty="0"/>
              <a:t> hours off duty between </a:t>
            </a:r>
            <a:r>
              <a:rPr lang="en-US" sz="2200" u="sng" dirty="0"/>
              <a:t>regularly scheduled shifts</a:t>
            </a:r>
            <a:r>
              <a:rPr lang="en-US" sz="2200" b="0" dirty="0"/>
              <a:t>.</a:t>
            </a:r>
          </a:p>
          <a:p>
            <a:pPr marL="971550" lvl="1" indent="-457200">
              <a:buFont typeface="Wingdings" panose="05000000000000000000" pitchFamily="2" charset="2"/>
              <a:buChar char="Ø"/>
            </a:pPr>
            <a:r>
              <a:rPr lang="en-US" sz="1800" b="0" dirty="0"/>
              <a:t>Decreased from twelve to align with WSNA, SEIU 925, and WFSE.</a:t>
            </a:r>
          </a:p>
          <a:p>
            <a:pPr marL="514350" indent="-457200">
              <a:buFont typeface="Wingdings" panose="05000000000000000000" pitchFamily="2" charset="2"/>
              <a:buChar char="Ø"/>
            </a:pPr>
            <a:r>
              <a:rPr lang="en-US" sz="2200" b="0" dirty="0"/>
              <a:t>RBS </a:t>
            </a:r>
            <a:r>
              <a:rPr lang="en-US" sz="2200" b="0" u="sng" dirty="0"/>
              <a:t>will</a:t>
            </a:r>
            <a:r>
              <a:rPr lang="en-US" sz="2200" b="0" dirty="0"/>
              <a:t> include time worked from callback/standby.</a:t>
            </a:r>
          </a:p>
          <a:p>
            <a:pPr marL="514350" indent="-457200">
              <a:buFont typeface="Wingdings" panose="05000000000000000000" pitchFamily="2" charset="2"/>
              <a:buChar char="Ø"/>
            </a:pPr>
            <a:r>
              <a:rPr lang="en-US" sz="2200" b="0" dirty="0"/>
              <a:t>Pay calculation:</a:t>
            </a:r>
          </a:p>
          <a:p>
            <a:pPr marL="914400" lvl="1" indent="-457200">
              <a:buFont typeface="Wingdings" panose="05000000000000000000" pitchFamily="2" charset="2"/>
              <a:buChar char="Ø"/>
            </a:pPr>
            <a:r>
              <a:rPr lang="en-US" sz="1800" dirty="0"/>
              <a:t>Nurses</a:t>
            </a:r>
            <a:r>
              <a:rPr lang="en-US" sz="1800" b="0" dirty="0"/>
              <a:t> who qualify for RBS will receive premium for 8 hours.</a:t>
            </a:r>
          </a:p>
          <a:p>
            <a:pPr marL="914400" lvl="1" indent="-457200">
              <a:buFont typeface="Wingdings" panose="05000000000000000000" pitchFamily="2" charset="2"/>
              <a:buChar char="Ø"/>
            </a:pPr>
            <a:r>
              <a:rPr lang="en-US" sz="1800" dirty="0"/>
              <a:t>Non-nurses </a:t>
            </a:r>
            <a:r>
              <a:rPr lang="en-US" sz="1800" b="0" dirty="0"/>
              <a:t>who qualify for RBS will receive premium for any hours worked within 11-hour period. </a:t>
            </a:r>
          </a:p>
          <a:p>
            <a:pPr marL="914400" lvl="1" indent="-457200">
              <a:buFont typeface="Wingdings" panose="05000000000000000000" pitchFamily="2" charset="2"/>
              <a:buChar char="Ø"/>
            </a:pPr>
            <a:endParaRPr lang="en-US" sz="1800" b="0" dirty="0"/>
          </a:p>
        </p:txBody>
      </p:sp>
    </p:spTree>
    <p:extLst>
      <p:ext uri="{BB962C8B-B14F-4D97-AF65-F5344CB8AC3E}">
        <p14:creationId xmlns:p14="http://schemas.microsoft.com/office/powerpoint/2010/main" val="8224874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9CDDA-40F8-E059-6B59-CEA6830F329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C11E3E0-263E-E537-0DCB-A2809C66932C}"/>
              </a:ext>
            </a:extLst>
          </p:cNvPr>
          <p:cNvSpPr>
            <a:spLocks noGrp="1"/>
          </p:cNvSpPr>
          <p:nvPr>
            <p:ph type="body" sz="quarter" idx="10"/>
          </p:nvPr>
        </p:nvSpPr>
        <p:spPr/>
        <p:txBody>
          <a:bodyPr>
            <a:normAutofit/>
          </a:bodyPr>
          <a:lstStyle/>
          <a:p>
            <a:r>
              <a:rPr lang="en-US" dirty="0"/>
              <a:t>MOU – RBS Standby Pay</a:t>
            </a:r>
          </a:p>
        </p:txBody>
      </p:sp>
      <p:sp>
        <p:nvSpPr>
          <p:cNvPr id="4" name="Text Placeholder 3">
            <a:extLst>
              <a:ext uri="{FF2B5EF4-FFF2-40B4-BE49-F238E27FC236}">
                <a16:creationId xmlns:a16="http://schemas.microsoft.com/office/drawing/2014/main" id="{AF89B085-EAA7-EDBD-6635-F2FFCDEA0A33}"/>
              </a:ext>
            </a:extLst>
          </p:cNvPr>
          <p:cNvSpPr>
            <a:spLocks noGrp="1"/>
          </p:cNvSpPr>
          <p:nvPr>
            <p:ph type="body" sz="quarter" idx="12"/>
          </p:nvPr>
        </p:nvSpPr>
        <p:spPr/>
        <p:txBody>
          <a:bodyPr/>
          <a:lstStyle/>
          <a:p>
            <a:pPr marL="342900" indent="-342900">
              <a:buFont typeface="Wingdings" panose="05000000000000000000" pitchFamily="2" charset="2"/>
              <a:buChar char="Ø"/>
            </a:pPr>
            <a:r>
              <a:rPr lang="en-US" b="1" dirty="0"/>
              <a:t>For the classifications listed below: </a:t>
            </a:r>
            <a:r>
              <a:rPr lang="en-US" dirty="0"/>
              <a:t>I</a:t>
            </a:r>
            <a:r>
              <a:rPr lang="en-US" dirty="0">
                <a:solidFill>
                  <a:srgbClr val="4B2E83"/>
                </a:solidFill>
              </a:rPr>
              <a:t>f an employee is called in from standby and is required to work with less than eleven (11) hours off duty, all time up to 8 hours worked on the following shift shall be paid at time and a half.</a:t>
            </a:r>
          </a:p>
          <a:p>
            <a:pPr marL="800100" lvl="1" indent="-342900">
              <a:buFont typeface="Wingdings" panose="05000000000000000000" pitchFamily="2" charset="2"/>
              <a:buChar char="Ø"/>
            </a:pPr>
            <a:r>
              <a:rPr lang="en-US" sz="2000" dirty="0">
                <a:solidFill>
                  <a:srgbClr val="4B2E83"/>
                </a:solidFill>
              </a:rPr>
              <a:t>Same pay method as RNs</a:t>
            </a:r>
          </a:p>
          <a:p>
            <a:pPr marL="342900" indent="-342900">
              <a:buFont typeface="Wingdings" panose="05000000000000000000" pitchFamily="2" charset="2"/>
              <a:buChar char="Ø"/>
            </a:pPr>
            <a:r>
              <a:rPr lang="en-US" dirty="0"/>
              <a:t>Applies to the following classifications </a:t>
            </a:r>
            <a:r>
              <a:rPr lang="en-US" b="1" dirty="0"/>
              <a:t>only</a:t>
            </a:r>
            <a:r>
              <a:rPr lang="en-US" dirty="0"/>
              <a:t>:</a:t>
            </a:r>
          </a:p>
          <a:p>
            <a:pPr marL="800100" lvl="1" indent="-342900">
              <a:buFont typeface="Wingdings" panose="05000000000000000000" pitchFamily="2" charset="2"/>
              <a:buChar char="Ø"/>
            </a:pPr>
            <a:r>
              <a:rPr lang="en-US" sz="2000" b="1" dirty="0">
                <a:solidFill>
                  <a:srgbClr val="4B2E83"/>
                </a:solidFill>
              </a:rPr>
              <a:t>UWMC-NW</a:t>
            </a:r>
            <a:r>
              <a:rPr lang="en-US" sz="2000" dirty="0">
                <a:solidFill>
                  <a:srgbClr val="4B2E83"/>
                </a:solidFill>
              </a:rPr>
              <a:t>: Advanced Cardiac Tech/Lead, Anesthesia Tech Lead, Diagnostic Medical Sonographer/Lead, Echocardiographer/Lead, EEG END Tech, Imaging Tech/Lead/MRI, Interventional Tech, Senior Anesthesia Tech</a:t>
            </a:r>
          </a:p>
          <a:p>
            <a:pPr marL="800100" lvl="1" indent="-342900">
              <a:buFont typeface="Wingdings" panose="05000000000000000000" pitchFamily="2" charset="2"/>
              <a:buChar char="Ø"/>
            </a:pPr>
            <a:r>
              <a:rPr lang="en-US" sz="2000" b="1" dirty="0">
                <a:solidFill>
                  <a:srgbClr val="4B2E83"/>
                </a:solidFill>
              </a:rPr>
              <a:t>HMC</a:t>
            </a:r>
            <a:r>
              <a:rPr lang="en-US" sz="2000" dirty="0">
                <a:solidFill>
                  <a:srgbClr val="4B2E83"/>
                </a:solidFill>
              </a:rPr>
              <a:t>: Anesthesiology Tech 2/Lead, Cardiac Sonographer 1/2/Lead, Diagnostic Medical Sonographer/Lead/Spec, END Tech 1/2/3, Imaging Tech/Lead/MRI, Interventional Cardiovascular Tech/Lead</a:t>
            </a:r>
          </a:p>
          <a:p>
            <a:pPr marL="800100" lvl="1"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14845457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F74D4-EE52-B156-D268-7087B5AE04F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13E9BD3-82A5-E491-703B-637DCBC562CA}"/>
              </a:ext>
            </a:extLst>
          </p:cNvPr>
          <p:cNvSpPr>
            <a:spLocks noGrp="1"/>
          </p:cNvSpPr>
          <p:nvPr>
            <p:ph type="body" sz="quarter" idx="10"/>
          </p:nvPr>
        </p:nvSpPr>
        <p:spPr>
          <a:xfrm>
            <a:off x="671757" y="371510"/>
            <a:ext cx="8184662" cy="991998"/>
          </a:xfrm>
        </p:spPr>
        <p:txBody>
          <a:bodyPr>
            <a:normAutofit/>
          </a:bodyPr>
          <a:lstStyle/>
          <a:p>
            <a:r>
              <a:rPr lang="en-US" dirty="0"/>
              <a:t>Side Letter – Breaks and Staffing Plan Compliance</a:t>
            </a:r>
          </a:p>
        </p:txBody>
      </p:sp>
      <p:sp>
        <p:nvSpPr>
          <p:cNvPr id="4" name="Text Placeholder 3">
            <a:extLst>
              <a:ext uri="{FF2B5EF4-FFF2-40B4-BE49-F238E27FC236}">
                <a16:creationId xmlns:a16="http://schemas.microsoft.com/office/drawing/2014/main" id="{29293CDE-DD91-E61F-80F7-43DE6C1691F4}"/>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If the DOH or L&amp;I notifies the Employer that the “break buddy” system violates staffing plan compliance, the issue will be addressed by the Hospital Staffing Committee.</a:t>
            </a:r>
          </a:p>
        </p:txBody>
      </p:sp>
    </p:spTree>
    <p:extLst>
      <p:ext uri="{BB962C8B-B14F-4D97-AF65-F5344CB8AC3E}">
        <p14:creationId xmlns:p14="http://schemas.microsoft.com/office/powerpoint/2010/main" val="299420942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a:bodyPr>
          <a:lstStyle/>
          <a:p>
            <a:r>
              <a:rPr lang="en-US" dirty="0"/>
              <a:t>Shift Differentials – NW Art. 9, HMC Art. 45</a:t>
            </a:r>
          </a:p>
        </p:txBody>
      </p:sp>
      <p:sp>
        <p:nvSpPr>
          <p:cNvPr id="3" name="Text Placeholder 2"/>
          <p:cNvSpPr>
            <a:spLocks noGrp="1"/>
          </p:cNvSpPr>
          <p:nvPr>
            <p:ph type="body" sz="quarter" idx="11"/>
          </p:nvPr>
        </p:nvSpPr>
        <p:spPr>
          <a:xfrm>
            <a:off x="384175" y="1633395"/>
            <a:ext cx="8472244" cy="5224605"/>
          </a:xfrm>
        </p:spPr>
        <p:txBody>
          <a:bodyPr/>
          <a:lstStyle/>
          <a:p>
            <a:pPr>
              <a:buFont typeface="Wingdings" panose="05000000000000000000" pitchFamily="2" charset="2"/>
              <a:buChar char="Ø"/>
            </a:pPr>
            <a:r>
              <a:rPr lang="en-US" sz="2200" b="0" dirty="0"/>
              <a:t>Evening</a:t>
            </a:r>
          </a:p>
          <a:p>
            <a:pPr lvl="1">
              <a:buFont typeface="Wingdings" panose="05000000000000000000" pitchFamily="2" charset="2"/>
              <a:buChar char="Ø"/>
            </a:pPr>
            <a:r>
              <a:rPr lang="en-US" sz="1800" dirty="0"/>
              <a:t>NW</a:t>
            </a:r>
            <a:r>
              <a:rPr lang="en-US" sz="1800" b="0" dirty="0"/>
              <a:t> Service/Maintenance: Increased to $1.50/hour</a:t>
            </a:r>
          </a:p>
          <a:p>
            <a:pPr lvl="1">
              <a:buFont typeface="Wingdings" panose="05000000000000000000" pitchFamily="2" charset="2"/>
              <a:buChar char="Ø"/>
            </a:pPr>
            <a:r>
              <a:rPr lang="en-US" sz="1800" dirty="0"/>
              <a:t>HMC</a:t>
            </a:r>
            <a:r>
              <a:rPr lang="en-US" sz="1800" b="0" dirty="0"/>
              <a:t> RN/PA-ARNP/ALNW: Increased to $3.00/hour</a:t>
            </a:r>
          </a:p>
          <a:p>
            <a:pPr>
              <a:buFont typeface="Wingdings" panose="05000000000000000000" pitchFamily="2" charset="2"/>
              <a:buChar char="Ø"/>
            </a:pPr>
            <a:r>
              <a:rPr lang="en-US" sz="2200" b="0" dirty="0"/>
              <a:t>Night</a:t>
            </a:r>
          </a:p>
          <a:p>
            <a:pPr lvl="1">
              <a:buFont typeface="Wingdings" panose="05000000000000000000" pitchFamily="2" charset="2"/>
              <a:buChar char="Ø"/>
            </a:pPr>
            <a:r>
              <a:rPr lang="en-US" sz="1800" b="0" dirty="0"/>
              <a:t>Increased to $5.00/hour for </a:t>
            </a:r>
            <a:r>
              <a:rPr lang="en-US" sz="1800" dirty="0"/>
              <a:t>all bargaining units</a:t>
            </a:r>
          </a:p>
          <a:p>
            <a:pPr>
              <a:buFont typeface="Wingdings" panose="05000000000000000000" pitchFamily="2" charset="2"/>
              <a:buChar char="Ø"/>
            </a:pPr>
            <a:r>
              <a:rPr lang="en-US" sz="2200" b="0" dirty="0"/>
              <a:t>Weekend</a:t>
            </a:r>
          </a:p>
          <a:p>
            <a:pPr lvl="1">
              <a:buFont typeface="Wingdings" panose="05000000000000000000" pitchFamily="2" charset="2"/>
              <a:buChar char="Ø"/>
            </a:pPr>
            <a:r>
              <a:rPr lang="en-US" sz="1800" b="0" dirty="0"/>
              <a:t>Increased to $4.00/hour for </a:t>
            </a:r>
            <a:r>
              <a:rPr lang="en-US" sz="1800" dirty="0"/>
              <a:t>all bargaining units</a:t>
            </a:r>
          </a:p>
          <a:p>
            <a:pPr>
              <a:buFont typeface="Wingdings" panose="05000000000000000000" pitchFamily="2" charset="2"/>
              <a:buChar char="Ø"/>
            </a:pPr>
            <a:r>
              <a:rPr lang="en-US" sz="2200" b="0" dirty="0"/>
              <a:t>Preceptor</a:t>
            </a:r>
          </a:p>
          <a:p>
            <a:pPr lvl="1">
              <a:buFont typeface="Wingdings" panose="05000000000000000000" pitchFamily="2" charset="2"/>
              <a:buChar char="Ø"/>
            </a:pPr>
            <a:r>
              <a:rPr lang="en-US" sz="1800" b="0" dirty="0"/>
              <a:t>Increased to $2.00/hour for </a:t>
            </a:r>
            <a:r>
              <a:rPr lang="en-US" sz="1800" dirty="0"/>
              <a:t>all eligible classifications</a:t>
            </a:r>
          </a:p>
          <a:p>
            <a:pPr lvl="1">
              <a:buFont typeface="Wingdings" panose="05000000000000000000" pitchFamily="2" charset="2"/>
              <a:buChar char="Ø"/>
            </a:pPr>
            <a:r>
              <a:rPr lang="en-US" sz="1800" b="0" dirty="0"/>
              <a:t>Added Speech Language Pathologist 1 and Interventional Cardiovascular Tech to HMC eligibility list.</a:t>
            </a:r>
          </a:p>
          <a:p>
            <a:pPr>
              <a:buFont typeface="Wingdings" panose="05000000000000000000" pitchFamily="2" charset="2"/>
              <a:buChar char="Ø"/>
            </a:pPr>
            <a:r>
              <a:rPr lang="en-US" b="0" dirty="0"/>
              <a:t>Modality Pay 3</a:t>
            </a:r>
          </a:p>
          <a:p>
            <a:pPr lvl="1">
              <a:buFont typeface="Wingdings" panose="05000000000000000000" pitchFamily="2" charset="2"/>
              <a:buChar char="Ø"/>
            </a:pPr>
            <a:r>
              <a:rPr lang="en-US" sz="1800" b="0" dirty="0">
                <a:solidFill>
                  <a:schemeClr val="accent1"/>
                </a:solidFill>
              </a:rPr>
              <a:t>Increased to $2.00/hour for </a:t>
            </a:r>
            <a:r>
              <a:rPr lang="en-US" sz="1800" dirty="0">
                <a:solidFill>
                  <a:schemeClr val="accent1"/>
                </a:solidFill>
              </a:rPr>
              <a:t>all eligible classifications</a:t>
            </a:r>
          </a:p>
          <a:p>
            <a:pPr lvl="1">
              <a:buFont typeface="Wingdings" panose="05000000000000000000" pitchFamily="2" charset="2"/>
              <a:buChar char="Ø"/>
            </a:pPr>
            <a:r>
              <a:rPr lang="en-US" sz="1800" dirty="0">
                <a:solidFill>
                  <a:schemeClr val="accent1"/>
                </a:solidFill>
              </a:rPr>
              <a:t>NW only: </a:t>
            </a:r>
            <a:r>
              <a:rPr lang="en-US" sz="1800" b="0" dirty="0">
                <a:solidFill>
                  <a:schemeClr val="accent1"/>
                </a:solidFill>
              </a:rPr>
              <a:t>Added Advanced Cardiac Technologist series</a:t>
            </a:r>
          </a:p>
          <a:p>
            <a:pPr>
              <a:buFont typeface="Wingdings" panose="05000000000000000000" pitchFamily="2" charset="2"/>
              <a:buChar char="Ø"/>
            </a:pPr>
            <a:endParaRPr lang="en-US" sz="1800" b="0" dirty="0"/>
          </a:p>
          <a:p>
            <a:pPr lvl="1">
              <a:buFont typeface="Wingdings" panose="05000000000000000000" pitchFamily="2" charset="2"/>
              <a:buChar char="Ø"/>
            </a:pPr>
            <a:endParaRPr lang="en-US" sz="1800" b="0" dirty="0"/>
          </a:p>
        </p:txBody>
      </p:sp>
    </p:spTree>
    <p:extLst>
      <p:ext uri="{BB962C8B-B14F-4D97-AF65-F5344CB8AC3E}">
        <p14:creationId xmlns:p14="http://schemas.microsoft.com/office/powerpoint/2010/main" val="27129570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2025-2027 CBAs</a:t>
            </a:r>
          </a:p>
        </p:txBody>
      </p:sp>
      <p:sp>
        <p:nvSpPr>
          <p:cNvPr id="6" name="Text Placeholder 5">
            <a:extLst>
              <a:ext uri="{FF2B5EF4-FFF2-40B4-BE49-F238E27FC236}">
                <a16:creationId xmlns:a16="http://schemas.microsoft.com/office/drawing/2014/main" id="{74E77288-1048-4E0C-BC64-AF70365F84C5}"/>
              </a:ext>
            </a:extLst>
          </p:cNvPr>
          <p:cNvSpPr>
            <a:spLocks noGrp="1"/>
          </p:cNvSpPr>
          <p:nvPr>
            <p:ph type="body" sz="quarter" idx="12"/>
          </p:nvPr>
        </p:nvSpPr>
        <p:spPr/>
        <p:txBody>
          <a:bodyPr/>
          <a:lstStyle/>
          <a:p>
            <a:r>
              <a:rPr lang="en-US" i="1" dirty="0"/>
              <a:t>After several months of negotiations, on November 13, 2025, Tentative Agreements were reached with SEIU 1199NW on the CBAs covering UWMC-Northwest and UW Medicine Primary Care, and Harborview Medical Center and Airlift Northwest. </a:t>
            </a:r>
          </a:p>
          <a:p>
            <a:endParaRPr lang="en-US" i="1" dirty="0"/>
          </a:p>
          <a:p>
            <a:r>
              <a:rPr lang="en-US" i="1" dirty="0"/>
              <a:t>These contracts were ratified on November 26, 2025.</a:t>
            </a:r>
          </a:p>
          <a:p>
            <a:endParaRPr lang="en-US" i="1" dirty="0"/>
          </a:p>
          <a:p>
            <a:r>
              <a:rPr lang="en-US" i="1" dirty="0"/>
              <a:t>Unless otherwise stated, the following contract changes are effective now through June 30, 2027. </a:t>
            </a:r>
          </a:p>
        </p:txBody>
      </p:sp>
    </p:spTree>
    <p:extLst>
      <p:ext uri="{BB962C8B-B14F-4D97-AF65-F5344CB8AC3E}">
        <p14:creationId xmlns:p14="http://schemas.microsoft.com/office/powerpoint/2010/main" val="98896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Sunday Night Premium – NW Art. 9, HMC Art. 45</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000" dirty="0"/>
              <a:t>“Any employee who works a Sunday night shall receive $3.00 per hour premium pay for each hour worked on the Sunday night shift in addition to the nurse’s regular rate of pay. Sunday night shall be defined as 7:00 p.m. on Sunday through 7:00 a.m. on Monday. RNs shall be paid the Sunday Night premium if the majority of hours are worked during the designated timeframe. This premium cannot be combined with any Weekend Premium.”</a:t>
            </a:r>
          </a:p>
          <a:p>
            <a:pPr lvl="1">
              <a:buFont typeface="Wingdings" panose="05000000000000000000" pitchFamily="2" charset="2"/>
              <a:buChar char="Ø"/>
            </a:pPr>
            <a:r>
              <a:rPr lang="en-US" sz="2000" b="1" dirty="0"/>
              <a:t>HMC only: </a:t>
            </a:r>
            <a:r>
              <a:rPr lang="en-US" sz="2000" dirty="0"/>
              <a:t>This Sunday Night premium does not apply to ALNW employees.</a:t>
            </a:r>
          </a:p>
        </p:txBody>
      </p:sp>
    </p:spTree>
    <p:extLst>
      <p:ext uri="{BB962C8B-B14F-4D97-AF65-F5344CB8AC3E}">
        <p14:creationId xmlns:p14="http://schemas.microsoft.com/office/powerpoint/2010/main" val="3211315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57280-5AE8-75E3-1CC9-8715A4EB680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1C28C9B-BCFA-1369-213C-7E26E024A2CC}"/>
              </a:ext>
            </a:extLst>
          </p:cNvPr>
          <p:cNvSpPr>
            <a:spLocks noGrp="1"/>
          </p:cNvSpPr>
          <p:nvPr>
            <p:ph type="body" sz="quarter" idx="10"/>
          </p:nvPr>
        </p:nvSpPr>
        <p:spPr/>
        <p:txBody>
          <a:bodyPr/>
          <a:lstStyle/>
          <a:p>
            <a:r>
              <a:rPr lang="en-US" dirty="0"/>
              <a:t>MOU – Lump Sum Payment</a:t>
            </a:r>
          </a:p>
        </p:txBody>
      </p:sp>
      <p:sp>
        <p:nvSpPr>
          <p:cNvPr id="4" name="Text Placeholder 5">
            <a:extLst>
              <a:ext uri="{FF2B5EF4-FFF2-40B4-BE49-F238E27FC236}">
                <a16:creationId xmlns:a16="http://schemas.microsoft.com/office/drawing/2014/main" id="{5366312B-288B-092D-C49A-6A3312A82FE1}"/>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800" dirty="0"/>
              <a:t>Employees in an active SEIU 1199 position as of November 26, 2025 will receive the following one-time lump sum payment:</a:t>
            </a:r>
            <a:endParaRPr lang="en-US" sz="2400" dirty="0"/>
          </a:p>
          <a:p>
            <a:pPr lvl="1">
              <a:buFont typeface="Wingdings" panose="05000000000000000000" pitchFamily="2" charset="2"/>
              <a:buChar char="Ø"/>
            </a:pPr>
            <a:r>
              <a:rPr lang="en-US" sz="2400" dirty="0"/>
              <a:t>0.6 FTE and above: $1,000 for </a:t>
            </a:r>
            <a:r>
              <a:rPr lang="en-US" sz="2400" b="1" dirty="0"/>
              <a:t>NW</a:t>
            </a:r>
            <a:r>
              <a:rPr lang="en-US" sz="2400" dirty="0"/>
              <a:t>; $1,500 for </a:t>
            </a:r>
            <a:r>
              <a:rPr lang="en-US" sz="2400" b="1" dirty="0"/>
              <a:t>HMC</a:t>
            </a:r>
          </a:p>
          <a:p>
            <a:pPr lvl="1">
              <a:buFont typeface="Wingdings" panose="05000000000000000000" pitchFamily="2" charset="2"/>
              <a:buChar char="Ø"/>
            </a:pPr>
            <a:r>
              <a:rPr lang="en-US" sz="2400" dirty="0"/>
              <a:t>Below 0.6 FTE: $600 for </a:t>
            </a:r>
            <a:r>
              <a:rPr lang="en-US" sz="2400" b="1" dirty="0"/>
              <a:t>NW</a:t>
            </a:r>
            <a:r>
              <a:rPr lang="en-US" sz="2400" dirty="0"/>
              <a:t>; $1,000 for </a:t>
            </a:r>
            <a:r>
              <a:rPr lang="en-US" sz="2400" b="1" dirty="0"/>
              <a:t>HMC</a:t>
            </a:r>
          </a:p>
          <a:p>
            <a:pPr lvl="1">
              <a:buFont typeface="Wingdings" panose="05000000000000000000" pitchFamily="2" charset="2"/>
              <a:buChar char="Ø"/>
            </a:pPr>
            <a:r>
              <a:rPr lang="en-US" sz="2400" dirty="0"/>
              <a:t>Nonpermanent/intermittent: $300 for </a:t>
            </a:r>
            <a:r>
              <a:rPr lang="en-US" sz="2400" b="1" dirty="0"/>
              <a:t>NW</a:t>
            </a:r>
            <a:r>
              <a:rPr lang="en-US" sz="2400" dirty="0"/>
              <a:t>; $500 for </a:t>
            </a:r>
            <a:r>
              <a:rPr lang="en-US" sz="2400" b="1" dirty="0"/>
              <a:t>HMC</a:t>
            </a:r>
          </a:p>
          <a:p>
            <a:pPr>
              <a:buFont typeface="Wingdings" panose="05000000000000000000" pitchFamily="2" charset="2"/>
              <a:buChar char="Ø"/>
            </a:pPr>
            <a:r>
              <a:rPr lang="en-US" sz="2800" dirty="0"/>
              <a:t>Payment will be made within 90 days of ratification.</a:t>
            </a:r>
          </a:p>
        </p:txBody>
      </p:sp>
    </p:spTree>
    <p:extLst>
      <p:ext uri="{BB962C8B-B14F-4D97-AF65-F5344CB8AC3E}">
        <p14:creationId xmlns:p14="http://schemas.microsoft.com/office/powerpoint/2010/main" val="6405061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9A08F-0600-A8C0-802B-505BCC67B9B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F6FFD26-DF8F-27C2-005C-6FE4D2B53C5E}"/>
              </a:ext>
            </a:extLst>
          </p:cNvPr>
          <p:cNvSpPr>
            <a:spLocks noGrp="1"/>
          </p:cNvSpPr>
          <p:nvPr>
            <p:ph type="body" sz="quarter" idx="11"/>
          </p:nvPr>
        </p:nvSpPr>
        <p:spPr/>
        <p:txBody>
          <a:bodyPr/>
          <a:lstStyle/>
          <a:p>
            <a:pPr marL="0" indent="0" algn="ctr">
              <a:buNone/>
            </a:pPr>
            <a:endParaRPr lang="en-US" sz="3600" b="0" dirty="0"/>
          </a:p>
          <a:p>
            <a:pPr marL="0" indent="0" algn="ctr">
              <a:buNone/>
            </a:pPr>
            <a:r>
              <a:rPr lang="en-US" sz="3600" b="0" dirty="0"/>
              <a:t>Changes Applicable to </a:t>
            </a:r>
          </a:p>
          <a:p>
            <a:pPr marL="0" indent="0" algn="ctr">
              <a:buNone/>
            </a:pPr>
            <a:r>
              <a:rPr lang="en-US" sz="3600" b="0" dirty="0"/>
              <a:t>UWMC-NW/UWMPC CBA </a:t>
            </a:r>
            <a:r>
              <a:rPr lang="en-US" sz="3600" dirty="0"/>
              <a:t>Only</a:t>
            </a:r>
          </a:p>
        </p:txBody>
      </p:sp>
    </p:spTree>
    <p:extLst>
      <p:ext uri="{BB962C8B-B14F-4D97-AF65-F5344CB8AC3E}">
        <p14:creationId xmlns:p14="http://schemas.microsoft.com/office/powerpoint/2010/main" val="2161446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3 – Union Representatives</a:t>
            </a:r>
          </a:p>
        </p:txBody>
      </p:sp>
      <p:sp>
        <p:nvSpPr>
          <p:cNvPr id="4" name="Text Placeholder 3"/>
          <p:cNvSpPr>
            <a:spLocks noGrp="1"/>
          </p:cNvSpPr>
          <p:nvPr>
            <p:ph type="body" sz="quarter" idx="12"/>
          </p:nvPr>
        </p:nvSpPr>
        <p:spPr/>
        <p:txBody>
          <a:bodyPr/>
          <a:lstStyle/>
          <a:p>
            <a:pPr marL="342900" indent="-342900">
              <a:buFont typeface="Wingdings" panose="05000000000000000000" pitchFamily="2" charset="2"/>
              <a:buChar char="Ø"/>
            </a:pPr>
            <a:r>
              <a:rPr lang="en-US" sz="2000" dirty="0">
                <a:latin typeface="Uni Sans Regular"/>
              </a:rPr>
              <a:t>3.2 Officers/Delegates</a:t>
            </a:r>
          </a:p>
          <a:p>
            <a:pPr marL="800100" lvl="1" indent="-342900">
              <a:buFont typeface="Wingdings" panose="05000000000000000000" pitchFamily="2" charset="2"/>
              <a:buChar char="Ø"/>
            </a:pPr>
            <a:r>
              <a:rPr lang="en-US" sz="1800" dirty="0">
                <a:latin typeface="Uni Sans Regular"/>
              </a:rPr>
              <a:t>Delegates processing a grievance shall be permitted a reasonable time to assist in the resolution of legitimate grievances on the Employer’s property without loss of pay. Time off shall be granted by supervision following a request, but in consideration of any job responsibilities. </a:t>
            </a:r>
          </a:p>
          <a:p>
            <a:pPr marL="800100" lvl="1" indent="-342900">
              <a:buFont typeface="Wingdings" panose="05000000000000000000" pitchFamily="2" charset="2"/>
              <a:buChar char="Ø"/>
            </a:pPr>
            <a:r>
              <a:rPr lang="en-US" sz="1800" dirty="0">
                <a:latin typeface="Uni Sans Regular"/>
              </a:rPr>
              <a:t>Delegates will be granted reasonable time during their normal working hours to investigate and process grievances and will be released to attend meetings scheduled by management (including grievance meetings and investigatory interviews).</a:t>
            </a:r>
          </a:p>
          <a:p>
            <a:pPr marL="342900" indent="-342900">
              <a:buFont typeface="Wingdings" panose="05000000000000000000" pitchFamily="2" charset="2"/>
              <a:buChar char="Ø"/>
            </a:pPr>
            <a:r>
              <a:rPr lang="en-US" sz="2000" dirty="0"/>
              <a:t>3.2.1</a:t>
            </a:r>
          </a:p>
          <a:p>
            <a:pPr marL="800100" lvl="1" indent="-342900">
              <a:buFont typeface="Wingdings" panose="05000000000000000000" pitchFamily="2" charset="2"/>
              <a:buChar char="Ø"/>
            </a:pPr>
            <a:r>
              <a:rPr lang="en-US" sz="1800" dirty="0"/>
              <a:t>Delegates may use Education Leave in Article 22.5 to attend union trainings.</a:t>
            </a:r>
          </a:p>
          <a:p>
            <a:pPr marL="342900" indent="-342900">
              <a:buFont typeface="Wingdings" panose="05000000000000000000" pitchFamily="2" charset="2"/>
              <a:buChar char="Ø"/>
            </a:pPr>
            <a:endParaRPr lang="en-US" sz="1800" b="1" dirty="0">
              <a:latin typeface="Uni Sans Regular"/>
            </a:endParaRPr>
          </a:p>
        </p:txBody>
      </p:sp>
    </p:spTree>
    <p:extLst>
      <p:ext uri="{BB962C8B-B14F-4D97-AF65-F5344CB8AC3E}">
        <p14:creationId xmlns:p14="http://schemas.microsoft.com/office/powerpoint/2010/main" val="28377626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B73199-6EDD-199B-3E89-429D695293D7}"/>
              </a:ext>
            </a:extLst>
          </p:cNvPr>
          <p:cNvSpPr>
            <a:spLocks noGrp="1"/>
          </p:cNvSpPr>
          <p:nvPr>
            <p:ph type="body" sz="quarter" idx="10"/>
          </p:nvPr>
        </p:nvSpPr>
        <p:spPr>
          <a:xfrm>
            <a:off x="548640" y="371510"/>
            <a:ext cx="8494775" cy="991998"/>
          </a:xfrm>
        </p:spPr>
        <p:txBody>
          <a:bodyPr/>
          <a:lstStyle/>
          <a:p>
            <a:r>
              <a:rPr lang="en-US" dirty="0"/>
              <a:t>Article 5 – Employment Practices</a:t>
            </a:r>
          </a:p>
        </p:txBody>
      </p:sp>
      <p:sp>
        <p:nvSpPr>
          <p:cNvPr id="3" name="Text Placeholder 2">
            <a:extLst>
              <a:ext uri="{FF2B5EF4-FFF2-40B4-BE49-F238E27FC236}">
                <a16:creationId xmlns:a16="http://schemas.microsoft.com/office/drawing/2014/main" id="{06113E06-7093-4B3B-ED55-8EFA871A54D4}"/>
              </a:ext>
            </a:extLst>
          </p:cNvPr>
          <p:cNvSpPr>
            <a:spLocks noGrp="1"/>
          </p:cNvSpPr>
          <p:nvPr>
            <p:ph type="body" sz="quarter" idx="11"/>
          </p:nvPr>
        </p:nvSpPr>
        <p:spPr/>
        <p:txBody>
          <a:bodyPr/>
          <a:lstStyle/>
          <a:p>
            <a:pPr>
              <a:buFont typeface="Wingdings" panose="05000000000000000000" pitchFamily="2" charset="2"/>
              <a:buChar char="Ø"/>
            </a:pPr>
            <a:r>
              <a:rPr lang="en-US" sz="2000" b="0" dirty="0"/>
              <a:t>5.11 Movement Between Positions Within the University</a:t>
            </a:r>
          </a:p>
          <a:p>
            <a:pPr marL="800100" lvl="1" indent="-342900">
              <a:buFont typeface="Wingdings" panose="05000000000000000000" pitchFamily="2" charset="2"/>
              <a:buChar char="Ø"/>
            </a:pPr>
            <a:r>
              <a:rPr lang="en-US" sz="1600" dirty="0">
                <a:solidFill>
                  <a:schemeClr val="accent1"/>
                </a:solidFill>
              </a:rPr>
              <a:t>New Language: </a:t>
            </a:r>
            <a:r>
              <a:rPr lang="en-US" sz="1600" b="0" dirty="0">
                <a:solidFill>
                  <a:schemeClr val="accent1"/>
                </a:solidFill>
              </a:rPr>
              <a:t>“Employees who transfer, promote, move laterally, or voluntarily demote shall serve a trial service period. Paid or unpaid time off taken during the trial service period shall extend the length of the trial service period on a day-for-a-day basis for any day(s) that the employee takes paid time off, unpaid time off, or shared leave, except for absences taken for military service. Either the Employer or the employee may end the appointment by providing notice. Both the trial service requirement and reversion rights (Employer and employee) apply to employees accepting positions represented by a different Union.”</a:t>
            </a:r>
          </a:p>
          <a:p>
            <a:pPr marL="400050">
              <a:buFont typeface="Wingdings" panose="05000000000000000000" pitchFamily="2" charset="2"/>
              <a:buChar char="Ø"/>
            </a:pPr>
            <a:endParaRPr lang="en-US" sz="2000" b="0" dirty="0">
              <a:solidFill>
                <a:schemeClr val="accent1"/>
              </a:solidFill>
            </a:endParaRPr>
          </a:p>
          <a:p>
            <a:pPr marL="400050">
              <a:buFont typeface="Wingdings" panose="05000000000000000000" pitchFamily="2" charset="2"/>
              <a:buChar char="Ø"/>
            </a:pPr>
            <a:r>
              <a:rPr lang="en-US" sz="2000" b="0" dirty="0">
                <a:solidFill>
                  <a:schemeClr val="accent1"/>
                </a:solidFill>
              </a:rPr>
              <a:t>This language is in addition to current trial service language for movement within the bargaining unit.</a:t>
            </a:r>
          </a:p>
          <a:p>
            <a:pPr marL="0" indent="0">
              <a:buNone/>
            </a:pPr>
            <a:endParaRPr lang="en-US" dirty="0"/>
          </a:p>
        </p:txBody>
      </p:sp>
    </p:spTree>
    <p:extLst>
      <p:ext uri="{BB962C8B-B14F-4D97-AF65-F5344CB8AC3E}">
        <p14:creationId xmlns:p14="http://schemas.microsoft.com/office/powerpoint/2010/main" val="29279210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6 – Seniority, Layoff, Restructure</a:t>
            </a:r>
          </a:p>
        </p:txBody>
      </p:sp>
      <p:sp>
        <p:nvSpPr>
          <p:cNvPr id="4" name="Text Placeholder 3"/>
          <p:cNvSpPr>
            <a:spLocks noGrp="1"/>
          </p:cNvSpPr>
          <p:nvPr>
            <p:ph type="body" sz="quarter" idx="12"/>
          </p:nvPr>
        </p:nvSpPr>
        <p:spPr>
          <a:xfrm>
            <a:off x="479669" y="1730666"/>
            <a:ext cx="8184662" cy="411171"/>
          </a:xfrm>
        </p:spPr>
        <p:txBody>
          <a:bodyPr/>
          <a:lstStyle/>
          <a:p>
            <a:pPr marL="342900" indent="-342900">
              <a:buFont typeface="Wingdings" panose="05000000000000000000" pitchFamily="2" charset="2"/>
              <a:buChar char="Ø"/>
            </a:pPr>
            <a:r>
              <a:rPr lang="en-US" dirty="0"/>
              <a:t>6.2.1 Employment Options</a:t>
            </a:r>
          </a:p>
          <a:p>
            <a:pPr marL="800100" lvl="1" indent="-342900">
              <a:buFont typeface="Wingdings" panose="05000000000000000000" pitchFamily="2" charset="2"/>
              <a:buChar char="Ø"/>
            </a:pPr>
            <a:r>
              <a:rPr lang="en-US" sz="2000" dirty="0">
                <a:solidFill>
                  <a:srgbClr val="4B2E83"/>
                </a:solidFill>
              </a:rPr>
              <a:t>Employee can reject a funded vacant position in the same job classification and move to the next employment option if:</a:t>
            </a:r>
          </a:p>
          <a:p>
            <a:pPr marL="1257300" lvl="2" indent="-342900">
              <a:buFont typeface="Wingdings" panose="05000000000000000000" pitchFamily="2" charset="2"/>
              <a:buChar char="Ø"/>
            </a:pPr>
            <a:r>
              <a:rPr lang="en-US" sz="1800" dirty="0">
                <a:solidFill>
                  <a:srgbClr val="4B2E83"/>
                </a:solidFill>
              </a:rPr>
              <a:t>The position is more than 0.2 FTE change</a:t>
            </a:r>
          </a:p>
          <a:p>
            <a:pPr marL="1257300" lvl="2" indent="-342900">
              <a:buFont typeface="Wingdings" panose="05000000000000000000" pitchFamily="2" charset="2"/>
              <a:buChar char="Ø"/>
            </a:pPr>
            <a:r>
              <a:rPr lang="en-US" sz="1800" dirty="0">
                <a:solidFill>
                  <a:srgbClr val="4B2E83"/>
                </a:solidFill>
              </a:rPr>
              <a:t>The position is a different shift not within 2 hours of start time</a:t>
            </a:r>
          </a:p>
          <a:p>
            <a:pPr marL="1257300" lvl="2" indent="-342900">
              <a:buFont typeface="Wingdings" panose="05000000000000000000" pitchFamily="2" charset="2"/>
              <a:buChar char="Ø"/>
            </a:pPr>
            <a:r>
              <a:rPr lang="en-US" sz="1800" dirty="0">
                <a:solidFill>
                  <a:srgbClr val="4B2E83"/>
                </a:solidFill>
              </a:rPr>
              <a:t>The position is more than 10 miles from their previous work location</a:t>
            </a:r>
          </a:p>
          <a:p>
            <a:pPr marL="800100" lvl="1" indent="-342900">
              <a:buFont typeface="Wingdings" panose="05000000000000000000" pitchFamily="2" charset="2"/>
              <a:buChar char="Ø"/>
            </a:pPr>
            <a:r>
              <a:rPr lang="en-US" sz="2000" dirty="0">
                <a:solidFill>
                  <a:srgbClr val="4B2E83"/>
                </a:solidFill>
              </a:rPr>
              <a:t>The opportunity to replace the most junior employee within the layoff unit in the same classification and in an FTE status </a:t>
            </a:r>
            <a:r>
              <a:rPr lang="en-US" sz="2000" b="1" u="sng" dirty="0">
                <a:solidFill>
                  <a:srgbClr val="4B2E83"/>
                </a:solidFill>
              </a:rPr>
              <a:t>and shift </a:t>
            </a:r>
            <a:r>
              <a:rPr lang="en-US" sz="2000" dirty="0">
                <a:solidFill>
                  <a:srgbClr val="4B2E83"/>
                </a:solidFill>
              </a:rPr>
              <a:t>within .2 FTE</a:t>
            </a:r>
          </a:p>
          <a:p>
            <a:pPr marL="800100" lvl="1" indent="-342900">
              <a:buFont typeface="Wingdings" panose="05000000000000000000" pitchFamily="2" charset="2"/>
              <a:buChar char="Ø"/>
            </a:pPr>
            <a:r>
              <a:rPr lang="en-US" sz="2000" dirty="0">
                <a:solidFill>
                  <a:srgbClr val="4B2E83"/>
                </a:solidFill>
              </a:rPr>
              <a:t>The opportunity to replace the most junior employee in the same classification with a lower FTE status </a:t>
            </a:r>
            <a:r>
              <a:rPr lang="en-US" sz="2000" b="1" u="sng" dirty="0">
                <a:solidFill>
                  <a:srgbClr val="4B2E83"/>
                </a:solidFill>
              </a:rPr>
              <a:t>but same shift </a:t>
            </a:r>
            <a:r>
              <a:rPr lang="en-US" sz="2000" dirty="0">
                <a:solidFill>
                  <a:srgbClr val="4B2E83"/>
                </a:solidFill>
              </a:rPr>
              <a:t>as their own</a:t>
            </a:r>
            <a:endParaRPr lang="en-US" dirty="0"/>
          </a:p>
        </p:txBody>
      </p:sp>
    </p:spTree>
    <p:extLst>
      <p:ext uri="{BB962C8B-B14F-4D97-AF65-F5344CB8AC3E}">
        <p14:creationId xmlns:p14="http://schemas.microsoft.com/office/powerpoint/2010/main" val="2849718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49ADD-C8FE-B945-92A9-C148197A57C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BE900E7-A6F3-A570-1F4F-DFEA77B6108B}"/>
              </a:ext>
            </a:extLst>
          </p:cNvPr>
          <p:cNvSpPr>
            <a:spLocks noGrp="1"/>
          </p:cNvSpPr>
          <p:nvPr>
            <p:ph type="body" sz="quarter" idx="10"/>
          </p:nvPr>
        </p:nvSpPr>
        <p:spPr>
          <a:xfrm>
            <a:off x="671757" y="363418"/>
            <a:ext cx="8184662" cy="991998"/>
          </a:xfrm>
        </p:spPr>
        <p:txBody>
          <a:bodyPr/>
          <a:lstStyle/>
          <a:p>
            <a:r>
              <a:rPr lang="en-US" dirty="0"/>
              <a:t>Article 6 – Seniority, Layoff, Restructure</a:t>
            </a:r>
          </a:p>
        </p:txBody>
      </p:sp>
      <p:sp>
        <p:nvSpPr>
          <p:cNvPr id="4" name="Text Placeholder 3">
            <a:extLst>
              <a:ext uri="{FF2B5EF4-FFF2-40B4-BE49-F238E27FC236}">
                <a16:creationId xmlns:a16="http://schemas.microsoft.com/office/drawing/2014/main" id="{9339CC4F-8803-9089-5671-0BEA60F9EA15}"/>
              </a:ext>
            </a:extLst>
          </p:cNvPr>
          <p:cNvSpPr>
            <a:spLocks noGrp="1"/>
          </p:cNvSpPr>
          <p:nvPr>
            <p:ph type="body" sz="quarter" idx="12"/>
          </p:nvPr>
        </p:nvSpPr>
        <p:spPr>
          <a:xfrm>
            <a:off x="479669" y="1730666"/>
            <a:ext cx="8184662" cy="411171"/>
          </a:xfrm>
        </p:spPr>
        <p:txBody>
          <a:bodyPr/>
          <a:lstStyle/>
          <a:p>
            <a:pPr marL="342900" indent="-342900">
              <a:buFont typeface="Wingdings" panose="05000000000000000000" pitchFamily="2" charset="2"/>
              <a:buChar char="Ø"/>
            </a:pPr>
            <a:r>
              <a:rPr lang="en-US" dirty="0"/>
              <a:t>6.2.1 Employment Options (</a:t>
            </a:r>
            <a:r>
              <a:rPr lang="en-US" dirty="0" err="1"/>
              <a:t>cont</a:t>
            </a:r>
            <a:r>
              <a:rPr lang="en-US" dirty="0"/>
              <a:t>…)</a:t>
            </a:r>
          </a:p>
          <a:p>
            <a:pPr marL="800100" lvl="1" indent="-342900">
              <a:buFont typeface="Wingdings" panose="05000000000000000000" pitchFamily="2" charset="2"/>
              <a:buChar char="Ø"/>
            </a:pPr>
            <a:r>
              <a:rPr lang="en-US" sz="2000" b="1" dirty="0">
                <a:solidFill>
                  <a:srgbClr val="4B2E83"/>
                </a:solidFill>
              </a:rPr>
              <a:t>New language: </a:t>
            </a:r>
            <a:r>
              <a:rPr lang="en-US" sz="2000" dirty="0">
                <a:solidFill>
                  <a:srgbClr val="4B2E83"/>
                </a:solidFill>
              </a:rPr>
              <a:t>If none of the employment options are available, a funded vacant position in the same job classification and within the bargaining unit will be presented to the impacted employee as the option, provided they meet the essential skills of the offered position. </a:t>
            </a:r>
          </a:p>
          <a:p>
            <a:pPr marL="342900" indent="-342900">
              <a:buFont typeface="Wingdings" panose="05000000000000000000" pitchFamily="2" charset="2"/>
              <a:buChar char="Ø"/>
            </a:pPr>
            <a:r>
              <a:rPr lang="en-US" dirty="0">
                <a:solidFill>
                  <a:srgbClr val="4B2E83"/>
                </a:solidFill>
              </a:rPr>
              <a:t>6.2.2 Layoff Units</a:t>
            </a:r>
          </a:p>
          <a:p>
            <a:pPr marL="800100" lvl="1" indent="-342900">
              <a:buFont typeface="Wingdings" panose="05000000000000000000" pitchFamily="2" charset="2"/>
              <a:buChar char="Ø"/>
            </a:pPr>
            <a:r>
              <a:rPr lang="en-US" sz="2000" b="1" dirty="0">
                <a:solidFill>
                  <a:srgbClr val="4B2E83"/>
                </a:solidFill>
              </a:rPr>
              <a:t>New language: </a:t>
            </a:r>
            <a:r>
              <a:rPr lang="en-US" sz="2000" dirty="0">
                <a:solidFill>
                  <a:srgbClr val="4B2E83"/>
                </a:solidFill>
              </a:rPr>
              <a:t>Same job titles are eligible to bump into same or lower job classes within the job series provided skill, competence, and ability are considered substantially equal in the opinion of the Employer. Layoff shall be by seniority within the layoff unit.</a:t>
            </a:r>
          </a:p>
          <a:p>
            <a:pPr marL="800100" lvl="1" indent="-342900">
              <a:buFont typeface="Wingdings" panose="05000000000000000000" pitchFamily="2" charset="2"/>
              <a:buChar char="Ø"/>
            </a:pPr>
            <a:r>
              <a:rPr lang="en-US" sz="2000" dirty="0">
                <a:solidFill>
                  <a:srgbClr val="4B2E83"/>
                </a:solidFill>
              </a:rPr>
              <a:t>The following are the layoff units at UWMC-NW:</a:t>
            </a:r>
          </a:p>
          <a:p>
            <a:pPr marL="1257300" lvl="2" indent="-342900">
              <a:buFont typeface="Wingdings" panose="05000000000000000000" pitchFamily="2" charset="2"/>
              <a:buChar char="Ø"/>
            </a:pPr>
            <a:r>
              <a:rPr lang="en-US" sz="1800" dirty="0">
                <a:solidFill>
                  <a:srgbClr val="4B2E83"/>
                </a:solidFill>
              </a:rPr>
              <a:t>UWMC-NW Hospital</a:t>
            </a:r>
          </a:p>
          <a:p>
            <a:pPr marL="1257300" lvl="2" indent="-342900">
              <a:buFont typeface="Wingdings" panose="05000000000000000000" pitchFamily="2" charset="2"/>
              <a:buChar char="Ø"/>
            </a:pPr>
            <a:r>
              <a:rPr lang="en-US" sz="1800" dirty="0">
                <a:solidFill>
                  <a:srgbClr val="4B2E83"/>
                </a:solidFill>
              </a:rPr>
              <a:t>UWMC-NW All Clinics</a:t>
            </a:r>
          </a:p>
        </p:txBody>
      </p:sp>
    </p:spTree>
    <p:extLst>
      <p:ext uri="{BB962C8B-B14F-4D97-AF65-F5344CB8AC3E}">
        <p14:creationId xmlns:p14="http://schemas.microsoft.com/office/powerpoint/2010/main" val="1759441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91A99-3C9D-DDB3-2274-BF5532B2A54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A52EBC23-5447-B6D3-A156-F9A98F32FC77}"/>
              </a:ext>
            </a:extLst>
          </p:cNvPr>
          <p:cNvSpPr>
            <a:spLocks noGrp="1"/>
          </p:cNvSpPr>
          <p:nvPr>
            <p:ph type="body" sz="quarter" idx="10"/>
          </p:nvPr>
        </p:nvSpPr>
        <p:spPr>
          <a:xfrm>
            <a:off x="671757" y="363418"/>
            <a:ext cx="8184662" cy="991998"/>
          </a:xfrm>
        </p:spPr>
        <p:txBody>
          <a:bodyPr/>
          <a:lstStyle/>
          <a:p>
            <a:r>
              <a:rPr lang="en-US" dirty="0"/>
              <a:t>Article 6 – Seniority, Layoff, Restructure </a:t>
            </a:r>
          </a:p>
        </p:txBody>
      </p:sp>
      <p:sp>
        <p:nvSpPr>
          <p:cNvPr id="4" name="Text Placeholder 3">
            <a:extLst>
              <a:ext uri="{FF2B5EF4-FFF2-40B4-BE49-F238E27FC236}">
                <a16:creationId xmlns:a16="http://schemas.microsoft.com/office/drawing/2014/main" id="{EBEB34F3-67BE-0C63-E7F8-A55E7D663C4F}"/>
              </a:ext>
            </a:extLst>
          </p:cNvPr>
          <p:cNvSpPr>
            <a:spLocks noGrp="1"/>
          </p:cNvSpPr>
          <p:nvPr>
            <p:ph type="body" sz="quarter" idx="12"/>
          </p:nvPr>
        </p:nvSpPr>
        <p:spPr>
          <a:xfrm>
            <a:off x="479669" y="1730666"/>
            <a:ext cx="8184662" cy="411171"/>
          </a:xfrm>
        </p:spPr>
        <p:txBody>
          <a:bodyPr/>
          <a:lstStyle/>
          <a:p>
            <a:pPr marL="342900" indent="-342900">
              <a:buFont typeface="Wingdings" panose="05000000000000000000" pitchFamily="2" charset="2"/>
              <a:buChar char="Ø"/>
            </a:pPr>
            <a:r>
              <a:rPr lang="en-US" sz="2000" dirty="0"/>
              <a:t>6.2.6 Rehire</a:t>
            </a:r>
          </a:p>
          <a:p>
            <a:pPr marL="800100" lvl="1" indent="-342900">
              <a:buFont typeface="Wingdings" panose="05000000000000000000" pitchFamily="2" charset="2"/>
              <a:buChar char="Ø"/>
            </a:pPr>
            <a:r>
              <a:rPr lang="en-US" sz="1800" b="1" dirty="0">
                <a:solidFill>
                  <a:srgbClr val="4B2E83"/>
                </a:solidFill>
              </a:rPr>
              <a:t>New language: </a:t>
            </a:r>
            <a:r>
              <a:rPr lang="en-US" sz="1800" dirty="0">
                <a:solidFill>
                  <a:srgbClr val="4B2E83"/>
                </a:solidFill>
              </a:rPr>
              <a:t>Employees contacted from the rehire list who possess the essential skills needed for a vacant position in the bargaining unit will be offered the position prior to offering it to any other applicant. The University will contact and rehire employees from the rehire list in order of seniority.  </a:t>
            </a:r>
          </a:p>
          <a:p>
            <a:pPr marL="342900" indent="-342900">
              <a:buFont typeface="Wingdings" panose="05000000000000000000" pitchFamily="2" charset="2"/>
              <a:buChar char="Ø"/>
            </a:pPr>
            <a:r>
              <a:rPr lang="en-US" sz="2000" dirty="0">
                <a:solidFill>
                  <a:srgbClr val="4B2E83"/>
                </a:solidFill>
              </a:rPr>
              <a:t>6.2.8 Removal from List</a:t>
            </a:r>
          </a:p>
          <a:p>
            <a:pPr marL="800100" lvl="1" indent="-342900">
              <a:buFont typeface="Wingdings" panose="05000000000000000000" pitchFamily="2" charset="2"/>
              <a:buChar char="Ø"/>
            </a:pPr>
            <a:r>
              <a:rPr lang="en-US" sz="1800" dirty="0">
                <a:solidFill>
                  <a:srgbClr val="4B2E83"/>
                </a:solidFill>
              </a:rPr>
              <a:t>If employee refuses two offers of placement for a position having the same pay, FTE status, </a:t>
            </a:r>
            <a:r>
              <a:rPr lang="en-US" sz="1800" b="1" u="sng" dirty="0">
                <a:solidFill>
                  <a:srgbClr val="4B2E83"/>
                </a:solidFill>
              </a:rPr>
              <a:t>geography (within 10 miles from their previous working location)</a:t>
            </a:r>
            <a:r>
              <a:rPr lang="en-US" sz="1800" b="1" dirty="0">
                <a:solidFill>
                  <a:srgbClr val="4B2E83"/>
                </a:solidFill>
              </a:rPr>
              <a:t> </a:t>
            </a:r>
            <a:r>
              <a:rPr lang="en-US" sz="1800" dirty="0">
                <a:solidFill>
                  <a:srgbClr val="4B2E83"/>
                </a:solidFill>
              </a:rPr>
              <a:t>and shift as the position from which the employee was laid off.</a:t>
            </a:r>
          </a:p>
          <a:p>
            <a:pPr marL="800100" lvl="1" indent="-342900">
              <a:buFont typeface="Wingdings" panose="05000000000000000000" pitchFamily="2" charset="2"/>
              <a:buChar char="Ø"/>
            </a:pPr>
            <a:r>
              <a:rPr lang="en-US" sz="1800" dirty="0">
                <a:solidFill>
                  <a:srgbClr val="4B2E83"/>
                </a:solidFill>
              </a:rPr>
              <a:t>Employees who reject one offer of placement from a list </a:t>
            </a:r>
            <a:r>
              <a:rPr lang="en-US" sz="1800" b="1" u="sng" dirty="0">
                <a:solidFill>
                  <a:srgbClr val="4B2E83"/>
                </a:solidFill>
              </a:rPr>
              <a:t>within .2 FTE status or geography (within 10 miles from their previous work location) </a:t>
            </a:r>
            <a:r>
              <a:rPr lang="en-US" sz="1800" dirty="0">
                <a:solidFill>
                  <a:srgbClr val="4B2E83"/>
                </a:solidFill>
              </a:rPr>
              <a:t>for a position in a classification other than that which the employee was laid off.</a:t>
            </a:r>
          </a:p>
          <a:p>
            <a:pPr marL="342900" indent="-342900">
              <a:buFont typeface="Wingdings" panose="05000000000000000000" pitchFamily="2" charset="2"/>
              <a:buChar char="Ø"/>
            </a:pPr>
            <a:r>
              <a:rPr lang="en-US" sz="2000" dirty="0"/>
              <a:t>6.7 Low Census</a:t>
            </a:r>
          </a:p>
          <a:p>
            <a:pPr marL="800100" lvl="1" indent="-342900">
              <a:buFont typeface="Wingdings" panose="05000000000000000000" pitchFamily="2" charset="2"/>
              <a:buChar char="Ø"/>
            </a:pPr>
            <a:r>
              <a:rPr lang="en-US" sz="1800" b="1" dirty="0">
                <a:solidFill>
                  <a:schemeClr val="tx1"/>
                </a:solidFill>
              </a:rPr>
              <a:t>New language: </a:t>
            </a:r>
            <a:r>
              <a:rPr lang="en-US" sz="1800" dirty="0">
                <a:solidFill>
                  <a:schemeClr val="tx1"/>
                </a:solidFill>
              </a:rPr>
              <a:t>Prior to being mandatorily low censused, employees </a:t>
            </a:r>
            <a:br>
              <a:rPr lang="en-US" sz="1800" dirty="0">
                <a:solidFill>
                  <a:schemeClr val="tx1"/>
                </a:solidFill>
              </a:rPr>
            </a:br>
            <a:r>
              <a:rPr lang="en-US" sz="1800" dirty="0">
                <a:solidFill>
                  <a:schemeClr val="tx1"/>
                </a:solidFill>
              </a:rPr>
              <a:t>will have the opportunity to complete up to two (2) hours per </a:t>
            </a:r>
            <a:br>
              <a:rPr lang="en-US" sz="1800" dirty="0">
                <a:solidFill>
                  <a:schemeClr val="tx1"/>
                </a:solidFill>
              </a:rPr>
            </a:br>
            <a:r>
              <a:rPr lang="en-US" sz="1800" dirty="0">
                <a:solidFill>
                  <a:schemeClr val="tx1"/>
                </a:solidFill>
              </a:rPr>
              <a:t>year of required UW Medicine annual competency training. </a:t>
            </a:r>
            <a:endParaRPr lang="en-US" sz="1600" dirty="0">
              <a:solidFill>
                <a:schemeClr val="tx1"/>
              </a:solidFill>
            </a:endParaRPr>
          </a:p>
        </p:txBody>
      </p:sp>
    </p:spTree>
    <p:extLst>
      <p:ext uri="{BB962C8B-B14F-4D97-AF65-F5344CB8AC3E}">
        <p14:creationId xmlns:p14="http://schemas.microsoft.com/office/powerpoint/2010/main" val="21137698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Article 7 – Hours of Work and Overtime</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356616" y="1730667"/>
            <a:ext cx="8714232" cy="4222077"/>
          </a:xfrm>
        </p:spPr>
        <p:txBody>
          <a:bodyPr/>
          <a:lstStyle/>
          <a:p>
            <a:pPr marL="457200" indent="-457200">
              <a:buFont typeface="Wingdings" panose="05000000000000000000" pitchFamily="2" charset="2"/>
              <a:buChar char="Ø"/>
            </a:pPr>
            <a:r>
              <a:rPr lang="en-US" dirty="0"/>
              <a:t>7.3 Innovative Schedules</a:t>
            </a:r>
          </a:p>
          <a:p>
            <a:pPr marL="914400" lvl="1" indent="-457200">
              <a:buFont typeface="Wingdings" panose="05000000000000000000" pitchFamily="2" charset="2"/>
              <a:buChar char="Ø"/>
            </a:pPr>
            <a:r>
              <a:rPr lang="en-US" sz="2000" dirty="0"/>
              <a:t>Any shift that is not 8, 10, or 12 hours will be considered an Innovative Work Schedule – struck appendices C, D, E, and F.</a:t>
            </a:r>
          </a:p>
          <a:p>
            <a:pPr marL="457200" indent="-457200">
              <a:buFont typeface="Wingdings" panose="05000000000000000000" pitchFamily="2" charset="2"/>
              <a:buChar char="Ø"/>
            </a:pPr>
            <a:r>
              <a:rPr lang="en-US" dirty="0"/>
              <a:t>7.5 Overtime</a:t>
            </a:r>
          </a:p>
          <a:p>
            <a:pPr marL="914400" lvl="1" indent="-457200">
              <a:buFont typeface="Wingdings" panose="05000000000000000000" pitchFamily="2" charset="2"/>
              <a:buChar char="Ø"/>
            </a:pPr>
            <a:r>
              <a:rPr lang="en-US" sz="2000" dirty="0"/>
              <a:t>All time worked after 12 consecutive hours will be paid at double time (even for 12-hour shifts).</a:t>
            </a:r>
          </a:p>
          <a:p>
            <a:pPr marL="457200" indent="-457200">
              <a:buFont typeface="Wingdings" panose="05000000000000000000" pitchFamily="2" charset="2"/>
              <a:buChar char="Ø"/>
            </a:pPr>
            <a:r>
              <a:rPr lang="en-US" dirty="0"/>
              <a:t>7.6 Overtime Placement</a:t>
            </a:r>
          </a:p>
          <a:p>
            <a:pPr marL="914400" lvl="1" indent="-457200">
              <a:buFont typeface="Wingdings" panose="05000000000000000000" pitchFamily="2" charset="2"/>
              <a:buChar char="Ø"/>
            </a:pPr>
            <a:r>
              <a:rPr lang="en-US" sz="2000" b="1" u="sng" dirty="0"/>
              <a:t>Hospital</a:t>
            </a:r>
            <a:r>
              <a:rPr lang="en-US" sz="2000" dirty="0"/>
              <a:t> employees will be automatically placed into a </a:t>
            </a:r>
            <a:r>
              <a:rPr lang="en-US" sz="2000" b="1" u="sng" dirty="0"/>
              <a:t>daily</a:t>
            </a:r>
            <a:r>
              <a:rPr lang="en-US" sz="2000" dirty="0"/>
              <a:t> overtime work rule within two weeks of hire. </a:t>
            </a:r>
          </a:p>
          <a:p>
            <a:pPr marL="914400" lvl="1" indent="-457200">
              <a:buFont typeface="Wingdings" panose="05000000000000000000" pitchFamily="2" charset="2"/>
              <a:buChar char="Ø"/>
            </a:pPr>
            <a:r>
              <a:rPr lang="en-US" sz="2000" b="1" u="sng" dirty="0"/>
              <a:t>Clinic</a:t>
            </a:r>
            <a:r>
              <a:rPr lang="en-US" sz="2000" b="1" dirty="0"/>
              <a:t> </a:t>
            </a:r>
            <a:r>
              <a:rPr lang="en-US" sz="2000" dirty="0"/>
              <a:t>employees will automatically be placed into a </a:t>
            </a:r>
            <a:r>
              <a:rPr lang="en-US" sz="2000" b="1" u="sng" dirty="0"/>
              <a:t>weekly</a:t>
            </a:r>
            <a:r>
              <a:rPr lang="en-US" sz="2000" b="1" dirty="0"/>
              <a:t> </a:t>
            </a:r>
            <a:r>
              <a:rPr lang="en-US" sz="2000" dirty="0"/>
              <a:t>overtime work rule upon hire.</a:t>
            </a:r>
          </a:p>
          <a:p>
            <a:pPr marL="914400" lvl="1" indent="-457200">
              <a:buFont typeface="Wingdings" panose="05000000000000000000" pitchFamily="2" charset="2"/>
              <a:buChar char="Ø"/>
            </a:pPr>
            <a:r>
              <a:rPr lang="en-US" sz="2000" dirty="0"/>
              <a:t>Employees wishing to change their work rule may submit a request to their manager.</a:t>
            </a:r>
          </a:p>
          <a:p>
            <a:pPr marL="914400" lvl="1" indent="-457200">
              <a:buFont typeface="Wingdings" panose="05000000000000000000" pitchFamily="2" charset="2"/>
              <a:buChar char="Ø"/>
            </a:pPr>
            <a:endParaRPr lang="en-US" sz="2400" b="1" dirty="0"/>
          </a:p>
        </p:txBody>
      </p:sp>
    </p:spTree>
    <p:extLst>
      <p:ext uri="{BB962C8B-B14F-4D97-AF65-F5344CB8AC3E}">
        <p14:creationId xmlns:p14="http://schemas.microsoft.com/office/powerpoint/2010/main" val="9560688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8D93B-1067-F7E0-4698-1E96EE82C57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CD7D827-A888-0721-AF36-98E4FCC5E91A}"/>
              </a:ext>
            </a:extLst>
          </p:cNvPr>
          <p:cNvSpPr>
            <a:spLocks noGrp="1"/>
          </p:cNvSpPr>
          <p:nvPr>
            <p:ph type="body" sz="quarter" idx="10"/>
          </p:nvPr>
        </p:nvSpPr>
        <p:spPr/>
        <p:txBody>
          <a:bodyPr/>
          <a:lstStyle/>
          <a:p>
            <a:r>
              <a:rPr lang="en-US" dirty="0"/>
              <a:t>Article 7 – Hours of Work and Overtime </a:t>
            </a:r>
          </a:p>
        </p:txBody>
      </p:sp>
      <p:sp>
        <p:nvSpPr>
          <p:cNvPr id="4" name="Text Placeholder 3">
            <a:extLst>
              <a:ext uri="{FF2B5EF4-FFF2-40B4-BE49-F238E27FC236}">
                <a16:creationId xmlns:a16="http://schemas.microsoft.com/office/drawing/2014/main" id="{C457D7D3-C665-B2AA-F852-322AF88F740D}"/>
              </a:ext>
            </a:extLst>
          </p:cNvPr>
          <p:cNvSpPr>
            <a:spLocks noGrp="1"/>
          </p:cNvSpPr>
          <p:nvPr>
            <p:ph type="body" sz="quarter" idx="12"/>
          </p:nvPr>
        </p:nvSpPr>
        <p:spPr>
          <a:xfrm>
            <a:off x="356616" y="1730667"/>
            <a:ext cx="8714232" cy="4222077"/>
          </a:xfrm>
        </p:spPr>
        <p:txBody>
          <a:bodyPr/>
          <a:lstStyle/>
          <a:p>
            <a:pPr marL="457200" indent="-457200">
              <a:buFont typeface="Wingdings" panose="05000000000000000000" pitchFamily="2" charset="2"/>
              <a:buChar char="Ø"/>
            </a:pPr>
            <a:r>
              <a:rPr lang="en-US" sz="2000" dirty="0"/>
              <a:t>7.7 Meal/Rest Periods</a:t>
            </a:r>
          </a:p>
          <a:p>
            <a:pPr marL="914400" lvl="1" indent="-457200">
              <a:buFont typeface="Wingdings" panose="05000000000000000000" pitchFamily="2" charset="2"/>
              <a:buChar char="Ø"/>
            </a:pPr>
            <a:r>
              <a:rPr lang="en-US" sz="1800" dirty="0"/>
              <a:t>Incorporated language from MOU to reflect current meal/rest break practices which are already in place, including language around waivers and combining meal/rest breaks. </a:t>
            </a:r>
          </a:p>
          <a:p>
            <a:pPr marL="457200" indent="-457200">
              <a:buFont typeface="Wingdings" panose="05000000000000000000" pitchFamily="2" charset="2"/>
              <a:buChar char="Ø"/>
            </a:pPr>
            <a:r>
              <a:rPr lang="en-US" sz="2000" dirty="0"/>
              <a:t>7.13.3 Essential Personnel</a:t>
            </a:r>
          </a:p>
          <a:p>
            <a:pPr marL="914400" lvl="1" indent="-457200">
              <a:buFont typeface="Wingdings" panose="05000000000000000000" pitchFamily="2" charset="2"/>
              <a:buChar char="Ø"/>
            </a:pPr>
            <a:r>
              <a:rPr lang="en-US" sz="1800" b="1" dirty="0"/>
              <a:t>New Language:</a:t>
            </a:r>
            <a:r>
              <a:rPr lang="en-US" sz="1800" dirty="0"/>
              <a:t> The Employer will make every effort to provide equitable and free access to available resources including sleep spaces, clean linens, and shower access. No employee will be required to work more than 16 consecutive hours.</a:t>
            </a:r>
          </a:p>
          <a:p>
            <a:pPr marL="457200" indent="-457200">
              <a:buFont typeface="Wingdings" panose="05000000000000000000" pitchFamily="2" charset="2"/>
              <a:buChar char="Ø"/>
            </a:pPr>
            <a:r>
              <a:rPr lang="en-US" sz="2000" dirty="0"/>
              <a:t>7.14.7 Onsite Work</a:t>
            </a:r>
          </a:p>
          <a:p>
            <a:pPr marL="914400" lvl="1" indent="-457200">
              <a:buFont typeface="Wingdings" panose="05000000000000000000" pitchFamily="2" charset="2"/>
              <a:buChar char="Ø"/>
            </a:pPr>
            <a:r>
              <a:rPr lang="en-US" sz="1800" dirty="0"/>
              <a:t>In the case of inclement weather/suspended operations, telework arrangements are encouraged for positions conducive to telework.</a:t>
            </a:r>
          </a:p>
          <a:p>
            <a:pPr marL="914400" lvl="1" indent="-457200">
              <a:buFont typeface="Wingdings" panose="05000000000000000000" pitchFamily="2" charset="2"/>
              <a:buChar char="Ø"/>
            </a:pPr>
            <a:endParaRPr lang="en-US" sz="2400" b="1" dirty="0"/>
          </a:p>
        </p:txBody>
      </p:sp>
    </p:spTree>
    <p:extLst>
      <p:ext uri="{BB962C8B-B14F-4D97-AF65-F5344CB8AC3E}">
        <p14:creationId xmlns:p14="http://schemas.microsoft.com/office/powerpoint/2010/main" val="17843903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86334-B6A6-1984-A509-ED5BA634C49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E1BCFA6-3B4F-4DB0-4C0C-9A61AC700901}"/>
              </a:ext>
            </a:extLst>
          </p:cNvPr>
          <p:cNvSpPr>
            <a:spLocks noGrp="1"/>
          </p:cNvSpPr>
          <p:nvPr>
            <p:ph type="body" sz="quarter" idx="10"/>
          </p:nvPr>
        </p:nvSpPr>
        <p:spPr/>
        <p:txBody>
          <a:bodyPr/>
          <a:lstStyle/>
          <a:p>
            <a:r>
              <a:rPr lang="en-US" dirty="0"/>
              <a:t>Management Bargaining Teams</a:t>
            </a:r>
          </a:p>
        </p:txBody>
      </p:sp>
      <p:sp>
        <p:nvSpPr>
          <p:cNvPr id="7" name="TextBox 6">
            <a:extLst>
              <a:ext uri="{FF2B5EF4-FFF2-40B4-BE49-F238E27FC236}">
                <a16:creationId xmlns:a16="http://schemas.microsoft.com/office/drawing/2014/main" id="{B008099D-35EB-55D5-6719-1D60C689D0F6}"/>
              </a:ext>
            </a:extLst>
          </p:cNvPr>
          <p:cNvSpPr txBox="1"/>
          <p:nvPr/>
        </p:nvSpPr>
        <p:spPr>
          <a:xfrm>
            <a:off x="4424516" y="1946111"/>
            <a:ext cx="4960374" cy="3046988"/>
          </a:xfrm>
          <a:prstGeom prst="rect">
            <a:avLst/>
          </a:prstGeom>
          <a:noFill/>
        </p:spPr>
        <p:txBody>
          <a:bodyPr wrap="square">
            <a:spAutoFit/>
          </a:bodyPr>
          <a:lstStyle/>
          <a:p>
            <a:r>
              <a:rPr lang="en-US" sz="2400" b="1" dirty="0"/>
              <a:t>Harborview Medical Center/ALNW</a:t>
            </a:r>
          </a:p>
          <a:p>
            <a:endParaRPr lang="en-US" sz="1400" dirty="0"/>
          </a:p>
          <a:p>
            <a:r>
              <a:rPr lang="en-US" sz="1400" b="1" dirty="0"/>
              <a:t>Ben Hauberg</a:t>
            </a:r>
            <a:r>
              <a:rPr lang="en-US" sz="1400" dirty="0"/>
              <a:t>	 Director of SEICS Admin</a:t>
            </a:r>
          </a:p>
          <a:p>
            <a:r>
              <a:rPr lang="en-US" sz="1400" b="1" dirty="0"/>
              <a:t>Celine England </a:t>
            </a:r>
            <a:r>
              <a:rPr lang="en-US" sz="1400" dirty="0"/>
              <a:t>	 Hospital Assistant Administrator</a:t>
            </a:r>
          </a:p>
          <a:p>
            <a:r>
              <a:rPr lang="en-US" sz="1400" b="1" dirty="0"/>
              <a:t>Tim Fredrickson </a:t>
            </a:r>
            <a:r>
              <a:rPr lang="en-US" sz="1400" dirty="0"/>
              <a:t>	 Hospital Assistant Administrator</a:t>
            </a:r>
          </a:p>
          <a:p>
            <a:r>
              <a:rPr lang="en-US" sz="1400" b="1" dirty="0"/>
              <a:t>Marne Faber </a:t>
            </a:r>
            <a:r>
              <a:rPr lang="en-US" sz="1400" dirty="0"/>
              <a:t>	 Hospital Assistant Administrator </a:t>
            </a:r>
          </a:p>
          <a:p>
            <a:r>
              <a:rPr lang="en-US" sz="1400" b="1" dirty="0"/>
              <a:t>Nola Balch </a:t>
            </a:r>
            <a:r>
              <a:rPr lang="en-US" sz="1400" dirty="0"/>
              <a:t>	 	 Assistant Director, UW Medicine HR</a:t>
            </a:r>
          </a:p>
          <a:p>
            <a:r>
              <a:rPr lang="en-US" sz="1400" b="1" dirty="0"/>
              <a:t>Kassie Hollman </a:t>
            </a:r>
            <a:r>
              <a:rPr lang="en-US" sz="1400" dirty="0"/>
              <a:t>	 Hospital Associate Administrator</a:t>
            </a:r>
          </a:p>
          <a:p>
            <a:r>
              <a:rPr lang="en-US" sz="1400" b="1" dirty="0"/>
              <a:t>Keri Nasenbeny 	</a:t>
            </a:r>
            <a:r>
              <a:rPr lang="en-US" sz="1400" dirty="0"/>
              <a:t> Chief Nursing Officer</a:t>
            </a:r>
          </a:p>
          <a:p>
            <a:r>
              <a:rPr lang="en-US" sz="1400" b="1" dirty="0"/>
              <a:t>Divina Lopez </a:t>
            </a:r>
            <a:r>
              <a:rPr lang="en-US" sz="1400" dirty="0"/>
              <a:t>	 Assistant Director, Compensation</a:t>
            </a:r>
          </a:p>
          <a:p>
            <a:r>
              <a:rPr lang="en-US" sz="1400" b="1" dirty="0"/>
              <a:t>Stephanie Howe 	</a:t>
            </a:r>
            <a:r>
              <a:rPr lang="en-US" sz="1400" dirty="0"/>
              <a:t> Payroll Services Director</a:t>
            </a:r>
          </a:p>
          <a:p>
            <a:r>
              <a:rPr lang="en-US" sz="1400" b="1" dirty="0"/>
              <a:t>Brenda Nelson </a:t>
            </a:r>
            <a:r>
              <a:rPr lang="en-US" sz="1400" dirty="0"/>
              <a:t>	 Director, Airlift Northwest</a:t>
            </a:r>
          </a:p>
          <a:p>
            <a:r>
              <a:rPr lang="en-US" sz="1400" b="1" dirty="0"/>
              <a:t>Mikaela Hagberg </a:t>
            </a:r>
            <a:r>
              <a:rPr lang="en-US" sz="1400" dirty="0"/>
              <a:t>	 Assistant Director, Airlift Northwest</a:t>
            </a:r>
          </a:p>
        </p:txBody>
      </p:sp>
      <p:sp>
        <p:nvSpPr>
          <p:cNvPr id="10" name="TextBox 9">
            <a:extLst>
              <a:ext uri="{FF2B5EF4-FFF2-40B4-BE49-F238E27FC236}">
                <a16:creationId xmlns:a16="http://schemas.microsoft.com/office/drawing/2014/main" id="{2F7C4462-666C-BB2B-1B1C-94184EE6A8CA}"/>
              </a:ext>
            </a:extLst>
          </p:cNvPr>
          <p:cNvSpPr txBox="1"/>
          <p:nvPr/>
        </p:nvSpPr>
        <p:spPr>
          <a:xfrm>
            <a:off x="314633" y="1946111"/>
            <a:ext cx="4817806" cy="3046988"/>
          </a:xfrm>
          <a:prstGeom prst="rect">
            <a:avLst/>
          </a:prstGeom>
          <a:noFill/>
        </p:spPr>
        <p:txBody>
          <a:bodyPr wrap="square">
            <a:spAutoFit/>
          </a:bodyPr>
          <a:lstStyle/>
          <a:p>
            <a:r>
              <a:rPr lang="en-US" sz="2400" b="1" dirty="0"/>
              <a:t>UWMC-Northwest/UWMPC	</a:t>
            </a:r>
            <a:br>
              <a:rPr lang="en-US" sz="2400" b="1" dirty="0"/>
            </a:br>
            <a:endParaRPr lang="en-US" sz="1400" dirty="0"/>
          </a:p>
          <a:p>
            <a:pPr marL="0" indent="0">
              <a:buNone/>
            </a:pPr>
            <a:r>
              <a:rPr lang="en-US" sz="1400" b="1" dirty="0"/>
              <a:t>Christin Gordanier</a:t>
            </a:r>
            <a:r>
              <a:rPr lang="en-US" sz="1400" dirty="0"/>
              <a:t>	Assoc. Chief Nursing Officer</a:t>
            </a:r>
          </a:p>
          <a:p>
            <a:pPr marL="0" indent="0">
              <a:buNone/>
            </a:pPr>
            <a:r>
              <a:rPr lang="en-US" sz="1400" b="1" dirty="0"/>
              <a:t>Erica Grenz</a:t>
            </a:r>
            <a:r>
              <a:rPr lang="en-US" sz="1400" dirty="0"/>
              <a:t>		Hospital Assistant Administrator</a:t>
            </a:r>
          </a:p>
          <a:p>
            <a:pPr marL="0" indent="0">
              <a:buNone/>
            </a:pPr>
            <a:r>
              <a:rPr lang="en-US" sz="1400" b="1" dirty="0"/>
              <a:t>Gina Sadowski</a:t>
            </a:r>
            <a:r>
              <a:rPr lang="en-US" sz="1400" dirty="0"/>
              <a:t>	Director, Food &amp; Nutrition Services</a:t>
            </a:r>
          </a:p>
          <a:p>
            <a:pPr marL="0" indent="0">
              <a:buNone/>
            </a:pPr>
            <a:r>
              <a:rPr lang="en-US" sz="1400" b="1" dirty="0"/>
              <a:t>Kathy Schell</a:t>
            </a:r>
            <a:r>
              <a:rPr lang="en-US" sz="1400" dirty="0"/>
              <a:t>		Assistant Director, UW Medicine HR</a:t>
            </a:r>
          </a:p>
          <a:p>
            <a:pPr marL="0" indent="0">
              <a:buNone/>
            </a:pPr>
            <a:r>
              <a:rPr lang="en-US" sz="1400" b="1" dirty="0"/>
              <a:t>Divina Lopez</a:t>
            </a:r>
            <a:r>
              <a:rPr lang="en-US" sz="1400" dirty="0"/>
              <a:t>	Assistant Director, Compensation</a:t>
            </a:r>
          </a:p>
          <a:p>
            <a:pPr marL="0" indent="0">
              <a:buNone/>
            </a:pPr>
            <a:r>
              <a:rPr lang="en-US" sz="1400" b="1" dirty="0"/>
              <a:t>Stephanie Howe</a:t>
            </a:r>
            <a:r>
              <a:rPr lang="en-US" sz="1400" dirty="0"/>
              <a:t>	Payroll Services Director</a:t>
            </a:r>
          </a:p>
          <a:p>
            <a:pPr marL="0" indent="0">
              <a:buNone/>
            </a:pPr>
            <a:r>
              <a:rPr lang="en-US" sz="1400" b="1" dirty="0"/>
              <a:t>Tim Nguyen</a:t>
            </a:r>
            <a:r>
              <a:rPr lang="en-US" sz="1400" dirty="0"/>
              <a:t>		EVS Director</a:t>
            </a:r>
          </a:p>
          <a:p>
            <a:pPr marL="0" indent="0">
              <a:buNone/>
            </a:pPr>
            <a:r>
              <a:rPr lang="en-US" sz="1400" b="1" dirty="0"/>
              <a:t>Dawn Vincic</a:t>
            </a:r>
            <a:r>
              <a:rPr lang="en-US" sz="1400" dirty="0"/>
              <a:t>		Hospital Associate Administrator</a:t>
            </a:r>
          </a:p>
          <a:p>
            <a:pPr marL="0" indent="0">
              <a:buNone/>
            </a:pPr>
            <a:r>
              <a:rPr lang="en-US" sz="1400" b="1" dirty="0"/>
              <a:t>Rachel Dieleman</a:t>
            </a:r>
            <a:r>
              <a:rPr lang="en-US" sz="1400" dirty="0"/>
              <a:t>	Hospital Assistant Administrator</a:t>
            </a:r>
          </a:p>
          <a:p>
            <a:pPr marL="0" indent="0">
              <a:buNone/>
            </a:pPr>
            <a:r>
              <a:rPr lang="en-US" sz="1400" b="1" dirty="0"/>
              <a:t>Jennifer LeFebvre</a:t>
            </a:r>
            <a:r>
              <a:rPr lang="en-US" sz="1400" dirty="0"/>
              <a:t>	Hospital Assistant Administrator</a:t>
            </a:r>
          </a:p>
          <a:p>
            <a:pPr marL="0" indent="0">
              <a:buNone/>
            </a:pPr>
            <a:r>
              <a:rPr lang="en-US" sz="1400" b="1" dirty="0"/>
              <a:t>Chantilly Watson</a:t>
            </a:r>
            <a:r>
              <a:rPr lang="en-US" sz="1400" dirty="0"/>
              <a:t>	Hospital Assistant Administrator</a:t>
            </a:r>
          </a:p>
        </p:txBody>
      </p:sp>
    </p:spTree>
    <p:extLst>
      <p:ext uri="{BB962C8B-B14F-4D97-AF65-F5344CB8AC3E}">
        <p14:creationId xmlns:p14="http://schemas.microsoft.com/office/powerpoint/2010/main" val="188274195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B4C13-6EE5-8575-2731-12F208A04CF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3611A07-884C-96C2-B985-E379BB130209}"/>
              </a:ext>
            </a:extLst>
          </p:cNvPr>
          <p:cNvSpPr>
            <a:spLocks noGrp="1"/>
          </p:cNvSpPr>
          <p:nvPr>
            <p:ph type="body" sz="quarter" idx="10"/>
          </p:nvPr>
        </p:nvSpPr>
        <p:spPr/>
        <p:txBody>
          <a:bodyPr>
            <a:normAutofit/>
          </a:bodyPr>
          <a:lstStyle/>
          <a:p>
            <a:r>
              <a:rPr lang="en-US" dirty="0"/>
              <a:t>Article 9 – Other Compensation</a:t>
            </a:r>
          </a:p>
        </p:txBody>
      </p:sp>
      <p:sp>
        <p:nvSpPr>
          <p:cNvPr id="3" name="Text Placeholder 2">
            <a:extLst>
              <a:ext uri="{FF2B5EF4-FFF2-40B4-BE49-F238E27FC236}">
                <a16:creationId xmlns:a16="http://schemas.microsoft.com/office/drawing/2014/main" id="{7D4E148C-CE5A-06E2-AC35-2ED061C71236}"/>
              </a:ext>
            </a:extLst>
          </p:cNvPr>
          <p:cNvSpPr>
            <a:spLocks noGrp="1"/>
          </p:cNvSpPr>
          <p:nvPr>
            <p:ph type="body" sz="quarter" idx="11"/>
          </p:nvPr>
        </p:nvSpPr>
        <p:spPr>
          <a:xfrm>
            <a:off x="384175" y="1633395"/>
            <a:ext cx="8472244" cy="5224605"/>
          </a:xfrm>
        </p:spPr>
        <p:txBody>
          <a:bodyPr/>
          <a:lstStyle/>
          <a:p>
            <a:pPr>
              <a:buFont typeface="Wingdings" panose="05000000000000000000" pitchFamily="2" charset="2"/>
              <a:buChar char="Ø"/>
            </a:pPr>
            <a:r>
              <a:rPr lang="en-US" sz="2000" b="0" dirty="0"/>
              <a:t>9.2 Low Census Standby: $3.75 to $4.00</a:t>
            </a:r>
          </a:p>
          <a:p>
            <a:pPr>
              <a:buFont typeface="Wingdings" panose="05000000000000000000" pitchFamily="2" charset="2"/>
              <a:buChar char="Ø"/>
            </a:pPr>
            <a:r>
              <a:rPr lang="en-US" sz="2000" b="0" dirty="0"/>
              <a:t>9.3 Callback Pay</a:t>
            </a:r>
          </a:p>
          <a:p>
            <a:pPr lvl="1">
              <a:buFont typeface="Wingdings" panose="05000000000000000000" pitchFamily="2" charset="2"/>
              <a:buChar char="Ø"/>
            </a:pPr>
            <a:r>
              <a:rPr lang="en-US" sz="1600" b="0" dirty="0"/>
              <a:t>Call back from standby does not apply until 45 minutes after the end of the scheduled shift. The minimum callback hours shall not apply more than once in a 60-minute period.</a:t>
            </a:r>
          </a:p>
          <a:p>
            <a:pPr>
              <a:buFont typeface="Wingdings" panose="05000000000000000000" pitchFamily="2" charset="2"/>
              <a:buChar char="Ø"/>
            </a:pPr>
            <a:r>
              <a:rPr lang="en-US" sz="2000" b="0" dirty="0"/>
              <a:t>9.5 Custodian Lead Assignment</a:t>
            </a:r>
          </a:p>
          <a:p>
            <a:pPr lvl="1">
              <a:buFont typeface="Wingdings" panose="05000000000000000000" pitchFamily="2" charset="2"/>
              <a:buChar char="Ø"/>
            </a:pPr>
            <a:r>
              <a:rPr lang="en-US" sz="1600" b="0" dirty="0"/>
              <a:t>Custodians assigned by the Employer to lead duties will be paid an additional $2/hour</a:t>
            </a:r>
          </a:p>
          <a:p>
            <a:pPr>
              <a:buFont typeface="Wingdings" panose="05000000000000000000" pitchFamily="2" charset="2"/>
              <a:buChar char="Ø"/>
            </a:pPr>
            <a:r>
              <a:rPr lang="en-US" sz="2000" b="0" dirty="0"/>
              <a:t>9.12 Field Training Officer</a:t>
            </a:r>
          </a:p>
          <a:p>
            <a:pPr lvl="1">
              <a:buFont typeface="Wingdings" panose="05000000000000000000" pitchFamily="2" charset="2"/>
              <a:buChar char="Ø"/>
            </a:pPr>
            <a:r>
              <a:rPr lang="en-US" sz="1600" b="0" dirty="0"/>
              <a:t>When a Hospital Security Officer has been designated as a Field Training Officer, they will receive a 7% increase for all hours they provide direct training/instruction.</a:t>
            </a:r>
          </a:p>
          <a:p>
            <a:pPr lvl="1">
              <a:buFont typeface="Wingdings" panose="05000000000000000000" pitchFamily="2" charset="2"/>
              <a:buChar char="Ø"/>
            </a:pPr>
            <a:endParaRPr lang="en-US" sz="1400" b="0" dirty="0"/>
          </a:p>
          <a:p>
            <a:pPr lvl="1">
              <a:buFont typeface="Wingdings" panose="05000000000000000000" pitchFamily="2" charset="2"/>
              <a:buChar char="Ø"/>
            </a:pPr>
            <a:endParaRPr lang="en-US" sz="1600" b="0" dirty="0"/>
          </a:p>
          <a:p>
            <a:pPr lvl="1">
              <a:buFont typeface="Wingdings" panose="05000000000000000000" pitchFamily="2" charset="2"/>
              <a:buChar char="Ø"/>
            </a:pPr>
            <a:endParaRPr lang="en-US" sz="1400" b="0" dirty="0"/>
          </a:p>
        </p:txBody>
      </p:sp>
    </p:spTree>
    <p:extLst>
      <p:ext uri="{BB962C8B-B14F-4D97-AF65-F5344CB8AC3E}">
        <p14:creationId xmlns:p14="http://schemas.microsoft.com/office/powerpoint/2010/main" val="8269075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4558000-301E-C434-2824-43C048888162}"/>
              </a:ext>
            </a:extLst>
          </p:cNvPr>
          <p:cNvSpPr>
            <a:spLocks noGrp="1"/>
          </p:cNvSpPr>
          <p:nvPr>
            <p:ph type="body" sz="quarter" idx="10"/>
          </p:nvPr>
        </p:nvSpPr>
        <p:spPr/>
        <p:txBody>
          <a:bodyPr>
            <a:normAutofit fontScale="25000" lnSpcReduction="20000"/>
          </a:bodyPr>
          <a:lstStyle/>
          <a:p>
            <a:endParaRPr lang="en-US" dirty="0"/>
          </a:p>
          <a:p>
            <a:endParaRPr lang="en-US" dirty="0"/>
          </a:p>
          <a:p>
            <a:endParaRPr lang="en-US" dirty="0"/>
          </a:p>
          <a:p>
            <a:endParaRPr lang="en-US" dirty="0"/>
          </a:p>
          <a:p>
            <a:r>
              <a:rPr lang="en-US" sz="12000" dirty="0"/>
              <a:t>Article 20 – Committees</a:t>
            </a:r>
          </a:p>
          <a:p>
            <a:endParaRPr lang="en-US" dirty="0"/>
          </a:p>
        </p:txBody>
      </p:sp>
      <p:sp>
        <p:nvSpPr>
          <p:cNvPr id="3" name="Text Placeholder 2">
            <a:extLst>
              <a:ext uri="{FF2B5EF4-FFF2-40B4-BE49-F238E27FC236}">
                <a16:creationId xmlns:a16="http://schemas.microsoft.com/office/drawing/2014/main" id="{08E39A58-1D91-42B7-4EC0-C8B7AAC1AE2B}"/>
              </a:ext>
            </a:extLst>
          </p:cNvPr>
          <p:cNvSpPr>
            <a:spLocks noGrp="1"/>
          </p:cNvSpPr>
          <p:nvPr>
            <p:ph type="body" sz="quarter" idx="11"/>
          </p:nvPr>
        </p:nvSpPr>
        <p:spPr/>
        <p:txBody>
          <a:bodyPr/>
          <a:lstStyle/>
          <a:p>
            <a:pPr marL="457200" indent="-457200">
              <a:buFont typeface="Wingdings" panose="05000000000000000000" pitchFamily="2" charset="2"/>
              <a:buChar char="Ø"/>
            </a:pPr>
            <a:r>
              <a:rPr lang="en-US" sz="2000" b="0" dirty="0"/>
              <a:t>20.4 Compensation</a:t>
            </a:r>
          </a:p>
          <a:p>
            <a:pPr marL="857250" lvl="1" indent="-457200">
              <a:buFont typeface="Wingdings" panose="05000000000000000000" pitchFamily="2" charset="2"/>
              <a:buChar char="Ø"/>
            </a:pPr>
            <a:r>
              <a:rPr lang="en-US" sz="1800" b="0" dirty="0"/>
              <a:t>Clarified pay practices – all time spent by employees on committees mentioned in the CBA will be considered time worked and will be paid at the regular rate of pay. </a:t>
            </a:r>
          </a:p>
          <a:p>
            <a:pPr marL="1257300" lvl="2" indent="-457200">
              <a:buFont typeface="Wingdings" panose="05000000000000000000" pitchFamily="2" charset="2"/>
              <a:buChar char="Ø"/>
            </a:pPr>
            <a:r>
              <a:rPr lang="en-US" sz="1600" b="0" dirty="0"/>
              <a:t>Time worked on the committees will not count towards RBS.</a:t>
            </a:r>
          </a:p>
          <a:p>
            <a:pPr marL="857250" lvl="1" indent="-457200">
              <a:buFont typeface="Wingdings" panose="05000000000000000000" pitchFamily="2" charset="2"/>
              <a:buChar char="Ø"/>
            </a:pPr>
            <a:r>
              <a:rPr lang="en-US" sz="1800" b="0" dirty="0"/>
              <a:t>Provide 30 minutes for post-meeting caucus time.</a:t>
            </a:r>
            <a:endParaRPr lang="en-US" b="0" dirty="0"/>
          </a:p>
          <a:p>
            <a:pPr marL="857250" lvl="2" indent="0">
              <a:buNone/>
            </a:pPr>
            <a:endParaRPr lang="en-US" b="0" dirty="0"/>
          </a:p>
        </p:txBody>
      </p:sp>
    </p:spTree>
    <p:extLst>
      <p:ext uri="{BB962C8B-B14F-4D97-AF65-F5344CB8AC3E}">
        <p14:creationId xmlns:p14="http://schemas.microsoft.com/office/powerpoint/2010/main" val="30623200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DC7ED-0537-7A7C-55C9-D3CB3CDD02F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3BBAF18-E46F-1373-B568-FFDCA141EE09}"/>
              </a:ext>
            </a:extLst>
          </p:cNvPr>
          <p:cNvSpPr>
            <a:spLocks noGrp="1"/>
          </p:cNvSpPr>
          <p:nvPr>
            <p:ph type="body" sz="quarter" idx="10"/>
          </p:nvPr>
        </p:nvSpPr>
        <p:spPr/>
        <p:txBody>
          <a:bodyPr/>
          <a:lstStyle/>
          <a:p>
            <a:r>
              <a:rPr lang="en-US" dirty="0"/>
              <a:t>Article 23 – Grievance Procedure</a:t>
            </a:r>
          </a:p>
        </p:txBody>
      </p:sp>
      <p:sp>
        <p:nvSpPr>
          <p:cNvPr id="4" name="Text Placeholder 3">
            <a:extLst>
              <a:ext uri="{FF2B5EF4-FFF2-40B4-BE49-F238E27FC236}">
                <a16:creationId xmlns:a16="http://schemas.microsoft.com/office/drawing/2014/main" id="{083E7634-97F0-49F4-4943-75F1A9572A5E}"/>
              </a:ext>
            </a:extLst>
          </p:cNvPr>
          <p:cNvSpPr>
            <a:spLocks noGrp="1"/>
          </p:cNvSpPr>
          <p:nvPr>
            <p:ph type="body" sz="quarter" idx="12"/>
          </p:nvPr>
        </p:nvSpPr>
        <p:spPr>
          <a:xfrm>
            <a:off x="479669" y="1657515"/>
            <a:ext cx="8184662" cy="411171"/>
          </a:xfrm>
        </p:spPr>
        <p:txBody>
          <a:bodyPr/>
          <a:lstStyle/>
          <a:p>
            <a:pPr marL="342900" indent="-342900">
              <a:buFont typeface="Wingdings" panose="05000000000000000000" pitchFamily="2" charset="2"/>
              <a:buChar char="Ø"/>
            </a:pPr>
            <a:r>
              <a:rPr lang="en-US" sz="2800" dirty="0"/>
              <a:t>23.4 Pay Status – Meetings</a:t>
            </a:r>
            <a:endParaRPr lang="en-US" sz="3200" dirty="0"/>
          </a:p>
          <a:p>
            <a:pPr marL="800100" lvl="1" indent="-342900">
              <a:buFont typeface="Wingdings" panose="05000000000000000000" pitchFamily="2" charset="2"/>
              <a:buChar char="Ø"/>
            </a:pPr>
            <a:r>
              <a:rPr lang="en-US" sz="2400" dirty="0">
                <a:solidFill>
                  <a:srgbClr val="4B2E83"/>
                </a:solidFill>
              </a:rPr>
              <a:t>Meetings with the Employer in connection with the grievance shall normally be held during regular business hours, and no deduction in pay status shall be made for the grievant or steward for reasonable time spent in such meetings during the employee’s scheduled hours.</a:t>
            </a:r>
          </a:p>
          <a:p>
            <a:pPr marL="800100" lvl="1" indent="-342900">
              <a:buFont typeface="Wingdings" panose="05000000000000000000" pitchFamily="2" charset="2"/>
              <a:buChar char="Ø"/>
            </a:pPr>
            <a:r>
              <a:rPr lang="en-US" sz="2400" dirty="0">
                <a:solidFill>
                  <a:srgbClr val="4B2E83"/>
                </a:solidFill>
              </a:rPr>
              <a:t>Work schedule of the grievant will be seriously considered in scheduling the grievance meetings, and time off for employees and stewards shall be granted following a request, but in consideration of job responsibilities.</a:t>
            </a:r>
          </a:p>
        </p:txBody>
      </p:sp>
    </p:spTree>
    <p:extLst>
      <p:ext uri="{BB962C8B-B14F-4D97-AF65-F5344CB8AC3E}">
        <p14:creationId xmlns:p14="http://schemas.microsoft.com/office/powerpoint/2010/main" val="42031441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671757" y="371510"/>
            <a:ext cx="8184662" cy="991998"/>
          </a:xfrm>
        </p:spPr>
        <p:txBody>
          <a:bodyPr>
            <a:normAutofit/>
          </a:bodyPr>
          <a:lstStyle/>
          <a:p>
            <a:r>
              <a:rPr lang="en-US" dirty="0"/>
              <a:t>New Article – Nonpermanent and Intermittent Employees</a:t>
            </a:r>
          </a:p>
        </p:txBody>
      </p:sp>
      <p:sp>
        <p:nvSpPr>
          <p:cNvPr id="4" name="Text Placeholder 3">
            <a:extLst>
              <a:ext uri="{FF2B5EF4-FFF2-40B4-BE49-F238E27FC236}">
                <a16:creationId xmlns:a16="http://schemas.microsoft.com/office/drawing/2014/main" id="{04396353-5F8D-4BE1-8280-DE0E0ED6869B}"/>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solidFill>
                  <a:schemeClr val="tx2"/>
                </a:solidFill>
              </a:rPr>
              <a:t>New article for nonpermanent/intermittent employees.</a:t>
            </a:r>
          </a:p>
          <a:p>
            <a:pPr marL="800100" lvl="1" indent="-342900">
              <a:buFont typeface="Wingdings" panose="05000000000000000000" pitchFamily="2" charset="2"/>
              <a:buChar char="Ø"/>
            </a:pPr>
            <a:r>
              <a:rPr lang="en-US" sz="2000" dirty="0">
                <a:solidFill>
                  <a:schemeClr val="tx2"/>
                </a:solidFill>
              </a:rPr>
              <a:t>Includes definition for each types (nonpermanent hourly, nonpermanent fixed duration (FDA), and intermittent).</a:t>
            </a:r>
          </a:p>
          <a:p>
            <a:pPr marL="342900" indent="-342900">
              <a:buFont typeface="Wingdings" panose="05000000000000000000" pitchFamily="2" charset="2"/>
              <a:buChar char="Ø"/>
            </a:pPr>
            <a:r>
              <a:rPr lang="en-US" dirty="0">
                <a:solidFill>
                  <a:schemeClr val="tx2"/>
                </a:solidFill>
              </a:rPr>
              <a:t>Includes language around overtime eligibility, minimum work availability, probationary periods when hired into regular positions, and corrective action.</a:t>
            </a:r>
          </a:p>
          <a:p>
            <a:pPr marL="342900" indent="-342900">
              <a:buFont typeface="Wingdings" panose="05000000000000000000" pitchFamily="2" charset="2"/>
              <a:buChar char="Ø"/>
            </a:pPr>
            <a:r>
              <a:rPr lang="en-US" dirty="0">
                <a:solidFill>
                  <a:schemeClr val="tx2"/>
                </a:solidFill>
              </a:rPr>
              <a:t>Compensation/Premiums</a:t>
            </a:r>
          </a:p>
          <a:p>
            <a:pPr marL="800100" lvl="1" indent="-342900">
              <a:buFont typeface="Wingdings" panose="05000000000000000000" pitchFamily="2" charset="2"/>
              <a:buChar char="Ø"/>
            </a:pPr>
            <a:r>
              <a:rPr lang="en-US" sz="2000" dirty="0">
                <a:solidFill>
                  <a:schemeClr val="tx2"/>
                </a:solidFill>
                <a:latin typeface="Uni Sans Regular"/>
              </a:rPr>
              <a:t>Lists premium eligibility and amounts for each bargaining unit.</a:t>
            </a:r>
          </a:p>
          <a:p>
            <a:pPr marL="800100" lvl="1" indent="-342900">
              <a:buFont typeface="Wingdings" panose="05000000000000000000" pitchFamily="2" charset="2"/>
              <a:buChar char="Ø"/>
            </a:pPr>
            <a:r>
              <a:rPr lang="en-US" sz="2000" dirty="0">
                <a:solidFill>
                  <a:schemeClr val="tx2"/>
                </a:solidFill>
                <a:latin typeface="Uni Sans Regular"/>
              </a:rPr>
              <a:t>Includes language around sick time, vacation time, and holidays.</a:t>
            </a:r>
          </a:p>
          <a:p>
            <a:pPr marL="342900" indent="-342900">
              <a:buFont typeface="Wingdings" panose="05000000000000000000" pitchFamily="2" charset="2"/>
              <a:buChar char="Ø"/>
            </a:pPr>
            <a:r>
              <a:rPr lang="en-US" dirty="0">
                <a:solidFill>
                  <a:schemeClr val="tx2"/>
                </a:solidFill>
                <a:latin typeface="Uni Sans Regular"/>
              </a:rPr>
              <a:t>Other Provisions</a:t>
            </a:r>
          </a:p>
          <a:p>
            <a:pPr marL="800100" lvl="1" indent="-342900">
              <a:buFont typeface="Wingdings" panose="05000000000000000000" pitchFamily="2" charset="2"/>
              <a:buChar char="Ø"/>
            </a:pPr>
            <a:r>
              <a:rPr lang="en-US" sz="2000" dirty="0">
                <a:solidFill>
                  <a:schemeClr val="tx2"/>
                </a:solidFill>
                <a:latin typeface="Uni Sans Regular"/>
              </a:rPr>
              <a:t>Lists articles that apply to </a:t>
            </a:r>
            <a:r>
              <a:rPr lang="en-US" sz="2000" dirty="0" err="1">
                <a:solidFill>
                  <a:schemeClr val="tx2"/>
                </a:solidFill>
                <a:latin typeface="Uni Sans Regular"/>
              </a:rPr>
              <a:t>nonperm</a:t>
            </a:r>
            <a:r>
              <a:rPr lang="en-US" sz="2000" dirty="0">
                <a:solidFill>
                  <a:schemeClr val="tx2"/>
                </a:solidFill>
                <a:latin typeface="Uni Sans Regular"/>
              </a:rPr>
              <a:t>/intermittent employees – </a:t>
            </a:r>
            <a:r>
              <a:rPr lang="en-US" sz="2000" b="1" dirty="0">
                <a:solidFill>
                  <a:schemeClr val="tx2"/>
                </a:solidFill>
                <a:latin typeface="Uni Sans Regular"/>
              </a:rPr>
              <a:t>if not on the list, it does not apply to these employees.</a:t>
            </a:r>
          </a:p>
        </p:txBody>
      </p:sp>
    </p:spTree>
    <p:extLst>
      <p:ext uri="{BB962C8B-B14F-4D97-AF65-F5344CB8AC3E}">
        <p14:creationId xmlns:p14="http://schemas.microsoft.com/office/powerpoint/2010/main" val="9263630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30CF8-019F-2F12-BDF0-3D9BEBC375F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A4794A2-33F6-88F3-2E92-2CC26FB9D4D7}"/>
              </a:ext>
            </a:extLst>
          </p:cNvPr>
          <p:cNvSpPr>
            <a:spLocks noGrp="1"/>
          </p:cNvSpPr>
          <p:nvPr>
            <p:ph type="body" sz="quarter" idx="10"/>
          </p:nvPr>
        </p:nvSpPr>
        <p:spPr/>
        <p:txBody>
          <a:bodyPr>
            <a:normAutofit/>
          </a:bodyPr>
          <a:lstStyle/>
          <a:p>
            <a:r>
              <a:rPr lang="en-US" dirty="0"/>
              <a:t>New Article – Corrective Action and Dismissal</a:t>
            </a:r>
          </a:p>
        </p:txBody>
      </p:sp>
      <p:sp>
        <p:nvSpPr>
          <p:cNvPr id="4" name="Text Placeholder 3">
            <a:extLst>
              <a:ext uri="{FF2B5EF4-FFF2-40B4-BE49-F238E27FC236}">
                <a16:creationId xmlns:a16="http://schemas.microsoft.com/office/drawing/2014/main" id="{69D0D870-CBF7-93BF-6606-73CF1A33DC04}"/>
              </a:ext>
            </a:extLst>
          </p:cNvPr>
          <p:cNvSpPr>
            <a:spLocks noGrp="1"/>
          </p:cNvSpPr>
          <p:nvPr>
            <p:ph type="body" sz="quarter" idx="11"/>
          </p:nvPr>
        </p:nvSpPr>
        <p:spPr>
          <a:xfrm>
            <a:off x="659305" y="1690975"/>
            <a:ext cx="8197114" cy="3810086"/>
          </a:xfrm>
        </p:spPr>
        <p:txBody>
          <a:bodyPr/>
          <a:lstStyle/>
          <a:p>
            <a:pPr marL="342900" indent="-342900">
              <a:buFont typeface="Wingdings" panose="05000000000000000000" pitchFamily="2" charset="2"/>
              <a:buChar char="Ø"/>
            </a:pPr>
            <a:r>
              <a:rPr lang="en-US" sz="2200" b="0" dirty="0">
                <a:solidFill>
                  <a:schemeClr val="tx2"/>
                </a:solidFill>
                <a:latin typeface="Uni Sans Regular"/>
              </a:rPr>
              <a:t>New article for corrective action and dismissal process.</a:t>
            </a:r>
          </a:p>
          <a:p>
            <a:pPr marL="800100" lvl="1" indent="-342900">
              <a:buFont typeface="Wingdings" panose="05000000000000000000" pitchFamily="2" charset="2"/>
              <a:buChar char="Ø"/>
            </a:pPr>
            <a:r>
              <a:rPr lang="en-US" b="0" dirty="0">
                <a:solidFill>
                  <a:schemeClr val="tx2"/>
                </a:solidFill>
                <a:latin typeface="Uni Sans Regular"/>
              </a:rPr>
              <a:t>Mirrors language from SEIU 1199 HMC contract.</a:t>
            </a:r>
          </a:p>
          <a:p>
            <a:pPr marL="342900" indent="-342900">
              <a:buFont typeface="Wingdings" panose="05000000000000000000" pitchFamily="2" charset="2"/>
              <a:buChar char="Ø"/>
            </a:pPr>
            <a:r>
              <a:rPr lang="en-US" sz="2200" b="0" dirty="0">
                <a:solidFill>
                  <a:schemeClr val="tx2"/>
                </a:solidFill>
                <a:latin typeface="Uni Sans Regular"/>
              </a:rPr>
              <a:t>Includes language around representation during investigations, written action plans, and the corrective action process.</a:t>
            </a:r>
          </a:p>
          <a:p>
            <a:pPr marL="800100" lvl="1" indent="-342900">
              <a:buFont typeface="Wingdings" panose="05000000000000000000" pitchFamily="2" charset="2"/>
              <a:buChar char="Ø"/>
            </a:pPr>
            <a:r>
              <a:rPr lang="en-US" b="0" dirty="0">
                <a:solidFill>
                  <a:schemeClr val="tx2"/>
                </a:solidFill>
                <a:latin typeface="Uni Sans Regular"/>
              </a:rPr>
              <a:t>Lists steps of corrective action (formal counseling, final counseling, dismissal).</a:t>
            </a:r>
          </a:p>
          <a:p>
            <a:pPr marL="800100" lvl="1" indent="-342900">
              <a:buFont typeface="Wingdings" panose="05000000000000000000" pitchFamily="2" charset="2"/>
              <a:buChar char="Ø"/>
            </a:pPr>
            <a:r>
              <a:rPr lang="en-US" b="0" dirty="0">
                <a:solidFill>
                  <a:schemeClr val="tx2"/>
                </a:solidFill>
                <a:latin typeface="Uni Sans Regular"/>
              </a:rPr>
              <a:t>Informal coaching is </a:t>
            </a:r>
            <a:r>
              <a:rPr lang="en-US" dirty="0">
                <a:solidFill>
                  <a:schemeClr val="tx2"/>
                </a:solidFill>
                <a:latin typeface="Uni Sans Regular"/>
              </a:rPr>
              <a:t>not</a:t>
            </a:r>
            <a:r>
              <a:rPr lang="en-US" b="0" dirty="0">
                <a:solidFill>
                  <a:schemeClr val="tx2"/>
                </a:solidFill>
                <a:latin typeface="Uni Sans Regular"/>
              </a:rPr>
              <a:t> considered formal corrective action.</a:t>
            </a:r>
          </a:p>
        </p:txBody>
      </p:sp>
    </p:spTree>
    <p:extLst>
      <p:ext uri="{BB962C8B-B14F-4D97-AF65-F5344CB8AC3E}">
        <p14:creationId xmlns:p14="http://schemas.microsoft.com/office/powerpoint/2010/main" val="24757182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782EC-B6E5-45C9-AE57-2049414B138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5366788-F78F-950D-06E3-A19AB378AF87}"/>
              </a:ext>
            </a:extLst>
          </p:cNvPr>
          <p:cNvSpPr>
            <a:spLocks noGrp="1"/>
          </p:cNvSpPr>
          <p:nvPr>
            <p:ph type="body" sz="quarter" idx="10"/>
          </p:nvPr>
        </p:nvSpPr>
        <p:spPr/>
        <p:txBody>
          <a:bodyPr>
            <a:normAutofit/>
          </a:bodyPr>
          <a:lstStyle/>
          <a:p>
            <a:r>
              <a:rPr lang="en-US" dirty="0"/>
              <a:t>New Article – Mandatory Subjects</a:t>
            </a:r>
          </a:p>
        </p:txBody>
      </p:sp>
      <p:sp>
        <p:nvSpPr>
          <p:cNvPr id="4" name="Text Placeholder 3">
            <a:extLst>
              <a:ext uri="{FF2B5EF4-FFF2-40B4-BE49-F238E27FC236}">
                <a16:creationId xmlns:a16="http://schemas.microsoft.com/office/drawing/2014/main" id="{04DD02B7-C7D2-60E2-C72E-0E585974FD64}"/>
              </a:ext>
            </a:extLst>
          </p:cNvPr>
          <p:cNvSpPr>
            <a:spLocks noGrp="1"/>
          </p:cNvSpPr>
          <p:nvPr>
            <p:ph type="body" sz="quarter" idx="11"/>
          </p:nvPr>
        </p:nvSpPr>
        <p:spPr>
          <a:xfrm>
            <a:off x="553770" y="1641813"/>
            <a:ext cx="8197114" cy="3810086"/>
          </a:xfrm>
        </p:spPr>
        <p:txBody>
          <a:bodyPr/>
          <a:lstStyle/>
          <a:p>
            <a:pPr marL="342900" indent="-342900">
              <a:buFont typeface="Wingdings" panose="05000000000000000000" pitchFamily="2" charset="2"/>
              <a:buChar char="Ø"/>
            </a:pPr>
            <a:r>
              <a:rPr lang="en-US" b="0" dirty="0">
                <a:solidFill>
                  <a:schemeClr val="tx2"/>
                </a:solidFill>
                <a:latin typeface="Uni Sans Regular"/>
              </a:rPr>
              <a:t>New article regarding mandatory subjects of bargaining.</a:t>
            </a:r>
          </a:p>
          <a:p>
            <a:pPr marL="800100" lvl="1" indent="-342900">
              <a:buFont typeface="Wingdings" panose="05000000000000000000" pitchFamily="2" charset="2"/>
              <a:buChar char="Ø"/>
            </a:pPr>
            <a:r>
              <a:rPr lang="en-US" b="0" dirty="0">
                <a:solidFill>
                  <a:schemeClr val="tx2"/>
                </a:solidFill>
                <a:latin typeface="Uni Sans Regular"/>
              </a:rPr>
              <a:t>“Existing practices not contained in this contract which have a bearing on employee wages, hours and working conditions shall not be modified or eliminated without providing the union notice and opportunity to bargain.”</a:t>
            </a:r>
          </a:p>
          <a:p>
            <a:pPr marL="342900" indent="-342900">
              <a:buFont typeface="Wingdings" panose="05000000000000000000" pitchFamily="2" charset="2"/>
              <a:buChar char="Ø"/>
            </a:pPr>
            <a:r>
              <a:rPr lang="en-US" b="0" dirty="0">
                <a:solidFill>
                  <a:schemeClr val="tx2"/>
                </a:solidFill>
                <a:latin typeface="Uni Sans Regular"/>
              </a:rPr>
              <a:t>Includes language around notice requirements and outlines the Union’s 30-day window to request to bargain changes.</a:t>
            </a:r>
          </a:p>
          <a:p>
            <a:pPr marL="342900" indent="-342900">
              <a:buFont typeface="Wingdings" panose="05000000000000000000" pitchFamily="2" charset="2"/>
              <a:buChar char="Ø"/>
            </a:pPr>
            <a:r>
              <a:rPr lang="en-US" b="0" dirty="0">
                <a:solidFill>
                  <a:schemeClr val="tx2"/>
                </a:solidFill>
                <a:latin typeface="Uni Sans Regular"/>
              </a:rPr>
              <a:t>Release Time</a:t>
            </a:r>
          </a:p>
          <a:p>
            <a:pPr lvl="1" indent="-342900">
              <a:buFont typeface="Wingdings" panose="05000000000000000000" pitchFamily="2" charset="2"/>
              <a:buChar char="Ø"/>
            </a:pPr>
            <a:r>
              <a:rPr lang="en-US" b="0" dirty="0">
                <a:solidFill>
                  <a:schemeClr val="tx2"/>
                </a:solidFill>
                <a:latin typeface="Uni Sans Regular"/>
              </a:rPr>
              <a:t>The Employer shall approve paid release time </a:t>
            </a:r>
            <a:r>
              <a:rPr lang="en-US" dirty="0">
                <a:solidFill>
                  <a:schemeClr val="tx2"/>
                </a:solidFill>
                <a:latin typeface="Uni Sans Regular"/>
              </a:rPr>
              <a:t>for up to 4 </a:t>
            </a:r>
            <a:r>
              <a:rPr lang="en-US" b="0" dirty="0">
                <a:solidFill>
                  <a:schemeClr val="tx2"/>
                </a:solidFill>
                <a:latin typeface="Uni Sans Regular"/>
              </a:rPr>
              <a:t>employee representatives who are scheduled to work during meeting time, provided absence does not interfere with operating needs.</a:t>
            </a:r>
          </a:p>
          <a:p>
            <a:pPr lvl="1" indent="-342900">
              <a:buFont typeface="Wingdings" panose="05000000000000000000" pitchFamily="2" charset="2"/>
              <a:buChar char="Ø"/>
            </a:pPr>
            <a:r>
              <a:rPr lang="en-US" b="0" dirty="0">
                <a:solidFill>
                  <a:schemeClr val="tx2"/>
                </a:solidFill>
                <a:latin typeface="Uni Sans Regular"/>
              </a:rPr>
              <a:t>Employer may approve LWOP for additional employee representatives.</a:t>
            </a:r>
          </a:p>
        </p:txBody>
      </p:sp>
    </p:spTree>
    <p:extLst>
      <p:ext uri="{BB962C8B-B14F-4D97-AF65-F5344CB8AC3E}">
        <p14:creationId xmlns:p14="http://schemas.microsoft.com/office/powerpoint/2010/main" val="20400328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97B8F-87AD-6C57-3099-BAA0C774C54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EBF803E-8494-3751-F240-AE435181ED94}"/>
              </a:ext>
            </a:extLst>
          </p:cNvPr>
          <p:cNvSpPr>
            <a:spLocks noGrp="1"/>
          </p:cNvSpPr>
          <p:nvPr>
            <p:ph type="body" sz="quarter" idx="10"/>
          </p:nvPr>
        </p:nvSpPr>
        <p:spPr>
          <a:xfrm>
            <a:off x="671757" y="371510"/>
            <a:ext cx="8184662" cy="991998"/>
          </a:xfrm>
        </p:spPr>
        <p:txBody>
          <a:bodyPr>
            <a:normAutofit/>
          </a:bodyPr>
          <a:lstStyle/>
          <a:p>
            <a:r>
              <a:rPr lang="en-US" dirty="0"/>
              <a:t>Additional New Articles </a:t>
            </a:r>
          </a:p>
        </p:txBody>
      </p:sp>
      <p:sp>
        <p:nvSpPr>
          <p:cNvPr id="4" name="Text Placeholder 3">
            <a:extLst>
              <a:ext uri="{FF2B5EF4-FFF2-40B4-BE49-F238E27FC236}">
                <a16:creationId xmlns:a16="http://schemas.microsoft.com/office/drawing/2014/main" id="{67014DE1-B7F3-A5E1-8AB9-C598A3FFCA5D}"/>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sz="2800" dirty="0"/>
              <a:t>New article for Leave Due to Family Care Emergencies.</a:t>
            </a:r>
          </a:p>
          <a:p>
            <a:pPr marL="800100" lvl="1" indent="-342900">
              <a:buFont typeface="Wingdings" panose="05000000000000000000" pitchFamily="2" charset="2"/>
              <a:buChar char="Ø"/>
            </a:pPr>
            <a:r>
              <a:rPr lang="en-US" sz="2400" dirty="0"/>
              <a:t>Two types – childcare emergency and elder care emergency.</a:t>
            </a:r>
          </a:p>
          <a:p>
            <a:pPr marL="342900" indent="-342900">
              <a:buFont typeface="Wingdings" panose="05000000000000000000" pitchFamily="2" charset="2"/>
              <a:buChar char="Ø"/>
            </a:pPr>
            <a:r>
              <a:rPr lang="en-US" sz="2800" dirty="0"/>
              <a:t>New article for Reasonable Accommodation of Employees with Disabilities.</a:t>
            </a:r>
          </a:p>
          <a:p>
            <a:pPr marL="800100" lvl="1" indent="-342900">
              <a:buFont typeface="Wingdings" panose="05000000000000000000" pitchFamily="2" charset="2"/>
              <a:buChar char="Ø"/>
            </a:pPr>
            <a:r>
              <a:rPr lang="en-US" sz="2400" dirty="0"/>
              <a:t>Includes language around pregnancy accommodations.</a:t>
            </a:r>
          </a:p>
        </p:txBody>
      </p:sp>
    </p:spTree>
    <p:extLst>
      <p:ext uri="{BB962C8B-B14F-4D97-AF65-F5344CB8AC3E}">
        <p14:creationId xmlns:p14="http://schemas.microsoft.com/office/powerpoint/2010/main" val="2339637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59A25-FF60-FBB6-5AC3-33C2F2C0E613}"/>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14F2A90-1270-3DFE-0513-4BB1395BE8F7}"/>
              </a:ext>
            </a:extLst>
          </p:cNvPr>
          <p:cNvSpPr>
            <a:spLocks noGrp="1"/>
          </p:cNvSpPr>
          <p:nvPr>
            <p:ph type="body" sz="quarter" idx="10"/>
          </p:nvPr>
        </p:nvSpPr>
        <p:spPr/>
        <p:txBody>
          <a:bodyPr>
            <a:normAutofit/>
          </a:bodyPr>
          <a:lstStyle/>
          <a:p>
            <a:r>
              <a:rPr lang="en-US" dirty="0"/>
              <a:t>MOU – CNA Floating Discussions</a:t>
            </a:r>
          </a:p>
        </p:txBody>
      </p:sp>
      <p:sp>
        <p:nvSpPr>
          <p:cNvPr id="4" name="Text Placeholder 3">
            <a:extLst>
              <a:ext uri="{FF2B5EF4-FFF2-40B4-BE49-F238E27FC236}">
                <a16:creationId xmlns:a16="http://schemas.microsoft.com/office/drawing/2014/main" id="{06FE802B-BCB7-AAC8-E10F-885AA0FF447A}"/>
              </a:ext>
            </a:extLst>
          </p:cNvPr>
          <p:cNvSpPr>
            <a:spLocks noGrp="1"/>
          </p:cNvSpPr>
          <p:nvPr>
            <p:ph type="body" sz="quarter" idx="11"/>
          </p:nvPr>
        </p:nvSpPr>
        <p:spPr>
          <a:xfrm>
            <a:off x="659305" y="1690975"/>
            <a:ext cx="8197114" cy="3810086"/>
          </a:xfrm>
        </p:spPr>
        <p:txBody>
          <a:bodyPr/>
          <a:lstStyle/>
          <a:p>
            <a:pPr marL="342900" indent="-342900">
              <a:buFont typeface="Wingdings" panose="05000000000000000000" pitchFamily="2" charset="2"/>
              <a:buChar char="Ø"/>
            </a:pPr>
            <a:r>
              <a:rPr lang="en-US" sz="2200" b="0" dirty="0">
                <a:solidFill>
                  <a:schemeClr val="tx2"/>
                </a:solidFill>
                <a:latin typeface="Uni Sans Regular"/>
              </a:rPr>
              <a:t>Within 30 days of ratification, the Parties will meet in a Joint Labor Management (JLM) meeting to discuss CNA floating practices throughout the hospital, including CNA schedules and patient volumes, to ensure adequate CNA staffing.</a:t>
            </a:r>
            <a:endParaRPr lang="en-US" b="0" dirty="0">
              <a:solidFill>
                <a:schemeClr val="tx2"/>
              </a:solidFill>
              <a:latin typeface="Uni Sans Regular"/>
            </a:endParaRPr>
          </a:p>
        </p:txBody>
      </p:sp>
    </p:spTree>
    <p:extLst>
      <p:ext uri="{BB962C8B-B14F-4D97-AF65-F5344CB8AC3E}">
        <p14:creationId xmlns:p14="http://schemas.microsoft.com/office/powerpoint/2010/main" val="37554724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014BB-E663-92C2-4BF2-98008F68C3E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88755D9-1E00-E110-6228-2F0CCDDA8AE8}"/>
              </a:ext>
            </a:extLst>
          </p:cNvPr>
          <p:cNvSpPr>
            <a:spLocks noGrp="1"/>
          </p:cNvSpPr>
          <p:nvPr>
            <p:ph type="body" sz="quarter" idx="10"/>
          </p:nvPr>
        </p:nvSpPr>
        <p:spPr>
          <a:xfrm>
            <a:off x="671757" y="371510"/>
            <a:ext cx="8184662" cy="991998"/>
          </a:xfrm>
        </p:spPr>
        <p:txBody>
          <a:bodyPr>
            <a:normAutofit/>
          </a:bodyPr>
          <a:lstStyle/>
          <a:p>
            <a:r>
              <a:rPr lang="en-US" dirty="0"/>
              <a:t>MOU – Safety Boot Reimbursement</a:t>
            </a:r>
          </a:p>
        </p:txBody>
      </p:sp>
      <p:sp>
        <p:nvSpPr>
          <p:cNvPr id="4" name="Text Placeholder 3">
            <a:extLst>
              <a:ext uri="{FF2B5EF4-FFF2-40B4-BE49-F238E27FC236}">
                <a16:creationId xmlns:a16="http://schemas.microsoft.com/office/drawing/2014/main" id="{60961659-D32B-298F-18C9-FF7D2F1A0BCE}"/>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As determined by the Employer, individual departments may reimburse employees up to $150 per year for protective footwear if required as personal protective equipment.</a:t>
            </a:r>
          </a:p>
          <a:p>
            <a:pPr marL="342900" indent="-342900">
              <a:buFont typeface="Wingdings" panose="05000000000000000000" pitchFamily="2" charset="2"/>
              <a:buChar char="Ø"/>
            </a:pPr>
            <a:r>
              <a:rPr lang="en-US" dirty="0"/>
              <a:t>Based entirely on management/department discretion.</a:t>
            </a:r>
          </a:p>
        </p:txBody>
      </p:sp>
    </p:spTree>
    <p:extLst>
      <p:ext uri="{BB962C8B-B14F-4D97-AF65-F5344CB8AC3E}">
        <p14:creationId xmlns:p14="http://schemas.microsoft.com/office/powerpoint/2010/main" val="37830535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83B46-6C76-74E0-F643-FB3EC63ED235}"/>
              </a:ext>
            </a:extLst>
          </p:cNvPr>
          <p:cNvSpPr>
            <a:spLocks noGrp="1"/>
          </p:cNvSpPr>
          <p:nvPr>
            <p:ph type="body" sz="quarter" idx="10"/>
          </p:nvPr>
        </p:nvSpPr>
        <p:spPr/>
        <p:txBody>
          <a:bodyPr/>
          <a:lstStyle/>
          <a:p>
            <a:r>
              <a:rPr lang="en-US" dirty="0"/>
              <a:t>MOU – Sports Medicine or OB/GYN Layoffs</a:t>
            </a:r>
          </a:p>
        </p:txBody>
      </p:sp>
      <p:sp>
        <p:nvSpPr>
          <p:cNvPr id="4" name="Text Placeholder 3">
            <a:extLst>
              <a:ext uri="{FF2B5EF4-FFF2-40B4-BE49-F238E27FC236}">
                <a16:creationId xmlns:a16="http://schemas.microsoft.com/office/drawing/2014/main" id="{ED88118C-EE33-2CCA-FC0B-4EC2E8FCA073}"/>
              </a:ext>
            </a:extLst>
          </p:cNvPr>
          <p:cNvSpPr>
            <a:spLocks noGrp="1"/>
          </p:cNvSpPr>
          <p:nvPr>
            <p:ph type="body" sz="quarter" idx="12"/>
          </p:nvPr>
        </p:nvSpPr>
        <p:spPr/>
        <p:txBody>
          <a:bodyPr/>
          <a:lstStyle/>
          <a:p>
            <a:pPr marL="285750" indent="-285750" algn="l">
              <a:buFont typeface="Wingdings" panose="05000000000000000000" pitchFamily="2" charset="2"/>
              <a:buChar char="Ø"/>
            </a:pPr>
            <a:r>
              <a:rPr lang="en-US" sz="2400" dirty="0">
                <a:solidFill>
                  <a:schemeClr val="tx1"/>
                </a:solidFill>
                <a:latin typeface="Encode Sans Normal Black"/>
              </a:rPr>
              <a:t>In the even</a:t>
            </a:r>
            <a:r>
              <a:rPr lang="en-US" dirty="0">
                <a:solidFill>
                  <a:schemeClr val="tx1"/>
                </a:solidFill>
                <a:latin typeface="Encode Sans Normal Black"/>
              </a:rPr>
              <a:t>t of a layoff in the Sports Medicine or OB/GYN service lines, the employee(s) identified for layoff will have an option of replacing the least senior employee in the respective service line at the least senior employee’s primary location. </a:t>
            </a:r>
          </a:p>
          <a:p>
            <a:pPr marL="285750" indent="-285750" algn="l">
              <a:buFont typeface="Wingdings" panose="05000000000000000000" pitchFamily="2" charset="2"/>
              <a:buChar char="Ø"/>
            </a:pPr>
            <a:r>
              <a:rPr lang="en-US" sz="2400" dirty="0">
                <a:solidFill>
                  <a:schemeClr val="tx1"/>
                </a:solidFill>
                <a:latin typeface="Encode Sans Normal Black"/>
              </a:rPr>
              <a:t>The replaced employee’s layoff options will be identified per Article 6.2 Layoffs.</a:t>
            </a:r>
          </a:p>
          <a:p>
            <a:pPr marL="285750" indent="-285750" algn="l">
              <a:buFont typeface="Wingdings" panose="05000000000000000000" pitchFamily="2" charset="2"/>
              <a:buChar char="Ø"/>
            </a:pPr>
            <a:r>
              <a:rPr lang="en-US" dirty="0">
                <a:solidFill>
                  <a:schemeClr val="tx1"/>
                </a:solidFill>
                <a:latin typeface="Encode Sans Normal Black"/>
              </a:rPr>
              <a:t>If the identified employee does not want to relocate to that location, the layoff will be handled per Article 6.2.</a:t>
            </a:r>
            <a:endParaRPr lang="en-US" sz="2400" dirty="0">
              <a:solidFill>
                <a:schemeClr val="tx1"/>
              </a:solidFill>
            </a:endParaRPr>
          </a:p>
        </p:txBody>
      </p:sp>
    </p:spTree>
    <p:extLst>
      <p:ext uri="{BB962C8B-B14F-4D97-AF65-F5344CB8AC3E}">
        <p14:creationId xmlns:p14="http://schemas.microsoft.com/office/powerpoint/2010/main" val="41063362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C28ABD-52AD-EB32-BA5F-4CE44522A353}"/>
              </a:ext>
            </a:extLst>
          </p:cNvPr>
          <p:cNvSpPr>
            <a:spLocks noGrp="1"/>
          </p:cNvSpPr>
          <p:nvPr>
            <p:ph type="body" sz="quarter" idx="10"/>
          </p:nvPr>
        </p:nvSpPr>
        <p:spPr/>
        <p:txBody>
          <a:bodyPr/>
          <a:lstStyle/>
          <a:p>
            <a:endParaRPr lang="en-US"/>
          </a:p>
        </p:txBody>
      </p:sp>
      <p:sp>
        <p:nvSpPr>
          <p:cNvPr id="3" name="Text Placeholder 2">
            <a:extLst>
              <a:ext uri="{FF2B5EF4-FFF2-40B4-BE49-F238E27FC236}">
                <a16:creationId xmlns:a16="http://schemas.microsoft.com/office/drawing/2014/main" id="{93BB84B2-E449-3E5D-AC6B-1862C6F268F3}"/>
              </a:ext>
            </a:extLst>
          </p:cNvPr>
          <p:cNvSpPr>
            <a:spLocks noGrp="1"/>
          </p:cNvSpPr>
          <p:nvPr>
            <p:ph type="body" sz="quarter" idx="11"/>
          </p:nvPr>
        </p:nvSpPr>
        <p:spPr/>
        <p:txBody>
          <a:bodyPr/>
          <a:lstStyle/>
          <a:p>
            <a:pPr marL="0" indent="0" algn="ctr">
              <a:buNone/>
            </a:pPr>
            <a:r>
              <a:rPr lang="en-US" sz="3600" b="0" dirty="0"/>
              <a:t>Changes Applicable to </a:t>
            </a:r>
            <a:r>
              <a:rPr lang="en-US" sz="3600" dirty="0"/>
              <a:t>Both</a:t>
            </a:r>
            <a:r>
              <a:rPr lang="en-US" sz="3600" b="0" dirty="0"/>
              <a:t> SEIU 1199NW UWMC-NW/UWMPC </a:t>
            </a:r>
            <a:r>
              <a:rPr lang="en-US" sz="3600" dirty="0"/>
              <a:t>and</a:t>
            </a:r>
            <a:r>
              <a:rPr lang="en-US" sz="3600" b="0" dirty="0"/>
              <a:t> HMC/ALNW CBAs</a:t>
            </a:r>
          </a:p>
        </p:txBody>
      </p:sp>
    </p:spTree>
    <p:extLst>
      <p:ext uri="{BB962C8B-B14F-4D97-AF65-F5344CB8AC3E}">
        <p14:creationId xmlns:p14="http://schemas.microsoft.com/office/powerpoint/2010/main" val="39782841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6CEA0-709F-C5F1-86F8-D1C551F1344D}"/>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EC202D4-38D1-6508-A073-66B060DDC315}"/>
              </a:ext>
            </a:extLst>
          </p:cNvPr>
          <p:cNvSpPr>
            <a:spLocks noGrp="1"/>
          </p:cNvSpPr>
          <p:nvPr>
            <p:ph type="body" sz="quarter" idx="11"/>
          </p:nvPr>
        </p:nvSpPr>
        <p:spPr/>
        <p:txBody>
          <a:bodyPr/>
          <a:lstStyle/>
          <a:p>
            <a:pPr marL="0" indent="0" algn="ctr">
              <a:buNone/>
            </a:pPr>
            <a:endParaRPr lang="en-US" sz="3600" b="0" dirty="0"/>
          </a:p>
          <a:p>
            <a:pPr marL="0" indent="0" algn="ctr">
              <a:buNone/>
            </a:pPr>
            <a:r>
              <a:rPr lang="en-US" sz="3600" b="0" dirty="0"/>
              <a:t>Changes Applicable to </a:t>
            </a:r>
          </a:p>
          <a:p>
            <a:pPr marL="0" indent="0" algn="ctr">
              <a:buNone/>
            </a:pPr>
            <a:r>
              <a:rPr lang="en-US" sz="3600" b="0" dirty="0"/>
              <a:t>HMC/ALNW CBA </a:t>
            </a:r>
            <a:r>
              <a:rPr lang="en-US" sz="3600" dirty="0"/>
              <a:t>Only</a:t>
            </a:r>
          </a:p>
        </p:txBody>
      </p:sp>
    </p:spTree>
    <p:extLst>
      <p:ext uri="{BB962C8B-B14F-4D97-AF65-F5344CB8AC3E}">
        <p14:creationId xmlns:p14="http://schemas.microsoft.com/office/powerpoint/2010/main" val="13418058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87CD583-269B-B557-D706-F717B5FCF557}"/>
              </a:ext>
            </a:extLst>
          </p:cNvPr>
          <p:cNvSpPr>
            <a:spLocks noGrp="1"/>
          </p:cNvSpPr>
          <p:nvPr>
            <p:ph type="body" sz="quarter" idx="10"/>
          </p:nvPr>
        </p:nvSpPr>
        <p:spPr/>
        <p:txBody>
          <a:bodyPr/>
          <a:lstStyle/>
          <a:p>
            <a:r>
              <a:rPr lang="en-US" dirty="0"/>
              <a:t>Article 9 – Hours of Work and Overtime</a:t>
            </a:r>
          </a:p>
        </p:txBody>
      </p:sp>
      <p:sp>
        <p:nvSpPr>
          <p:cNvPr id="3" name="Text Placeholder 2">
            <a:extLst>
              <a:ext uri="{FF2B5EF4-FFF2-40B4-BE49-F238E27FC236}">
                <a16:creationId xmlns:a16="http://schemas.microsoft.com/office/drawing/2014/main" id="{7B8278DF-8B90-AB74-F2B7-2C63D454C1E1}"/>
              </a:ext>
            </a:extLst>
          </p:cNvPr>
          <p:cNvSpPr>
            <a:spLocks noGrp="1"/>
          </p:cNvSpPr>
          <p:nvPr>
            <p:ph type="body" sz="quarter" idx="11"/>
          </p:nvPr>
        </p:nvSpPr>
        <p:spPr/>
        <p:txBody>
          <a:bodyPr/>
          <a:lstStyle/>
          <a:p>
            <a:r>
              <a:rPr lang="en-US" sz="2000" b="0" dirty="0"/>
              <a:t>9.4 Work Schedules</a:t>
            </a:r>
          </a:p>
          <a:p>
            <a:pPr lvl="1"/>
            <a:r>
              <a:rPr lang="en-US" sz="1800" b="0" dirty="0"/>
              <a:t>The Employer shall plan and post a 4-week schedule at least </a:t>
            </a:r>
            <a:r>
              <a:rPr lang="en-US" sz="1800" u="sng" dirty="0"/>
              <a:t>16 days</a:t>
            </a:r>
            <a:r>
              <a:rPr lang="en-US" sz="1800" dirty="0"/>
              <a:t> </a:t>
            </a:r>
            <a:r>
              <a:rPr lang="en-US" sz="1800" b="0" dirty="0"/>
              <a:t>prior to the beginning of the schedule.</a:t>
            </a:r>
          </a:p>
          <a:p>
            <a:pPr lvl="2"/>
            <a:r>
              <a:rPr lang="en-US" sz="1600" b="0" dirty="0"/>
              <a:t>Increased from 14 days.</a:t>
            </a:r>
          </a:p>
          <a:p>
            <a:pPr marL="914400" lvl="2" indent="0">
              <a:buNone/>
            </a:pPr>
            <a:endParaRPr lang="en-US" sz="2200" b="0" dirty="0"/>
          </a:p>
          <a:p>
            <a:r>
              <a:rPr lang="en-US" sz="2000" i="1" dirty="0"/>
              <a:t>Effective</a:t>
            </a:r>
            <a:r>
              <a:rPr lang="en-US" sz="2000" b="0" i="1" dirty="0"/>
              <a:t> </a:t>
            </a:r>
            <a:r>
              <a:rPr lang="en-US" sz="2000" i="1" dirty="0"/>
              <a:t>February 16, 2026</a:t>
            </a:r>
            <a:r>
              <a:rPr lang="en-US" sz="2000" b="0" dirty="0"/>
              <a:t>:</a:t>
            </a:r>
          </a:p>
          <a:p>
            <a:pPr lvl="1"/>
            <a:r>
              <a:rPr lang="en-US" sz="1800" b="0" dirty="0"/>
              <a:t>Clarified overtime rules to reflect transition to ATR.</a:t>
            </a:r>
          </a:p>
          <a:p>
            <a:pPr lvl="1"/>
            <a:r>
              <a:rPr lang="en-US" sz="1800" b="0" dirty="0"/>
              <a:t>Removed language about rounding.</a:t>
            </a:r>
          </a:p>
          <a:p>
            <a:pPr lvl="1"/>
            <a:r>
              <a:rPr lang="en-US" sz="1800" dirty="0"/>
              <a:t>New language</a:t>
            </a:r>
            <a:r>
              <a:rPr lang="en-US" sz="1800" b="0" dirty="0"/>
              <a:t>: “The Employer will maintain its current practices and policies around attendance and discipline. There will be no disciplinary action related to incremental overtime or related to clocking in/out without just cause per Article 36.”</a:t>
            </a:r>
          </a:p>
        </p:txBody>
      </p:sp>
    </p:spTree>
    <p:extLst>
      <p:ext uri="{BB962C8B-B14F-4D97-AF65-F5344CB8AC3E}">
        <p14:creationId xmlns:p14="http://schemas.microsoft.com/office/powerpoint/2010/main" val="31690493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1E1ECD4-C18A-3AD6-BBEE-DB9F2A93ADDA}"/>
              </a:ext>
            </a:extLst>
          </p:cNvPr>
          <p:cNvSpPr>
            <a:spLocks noGrp="1"/>
          </p:cNvSpPr>
          <p:nvPr>
            <p:ph type="body" sz="quarter" idx="10"/>
          </p:nvPr>
        </p:nvSpPr>
        <p:spPr/>
        <p:txBody>
          <a:bodyPr/>
          <a:lstStyle/>
          <a:p>
            <a:r>
              <a:rPr lang="en-US" dirty="0"/>
              <a:t>Article 10 – Bargaining Unit Classes/Definitions</a:t>
            </a:r>
          </a:p>
        </p:txBody>
      </p:sp>
      <p:sp>
        <p:nvSpPr>
          <p:cNvPr id="3" name="Text Placeholder 2">
            <a:extLst>
              <a:ext uri="{FF2B5EF4-FFF2-40B4-BE49-F238E27FC236}">
                <a16:creationId xmlns:a16="http://schemas.microsoft.com/office/drawing/2014/main" id="{B894A414-F63C-6EC9-F777-3E1CC3AC010F}"/>
              </a:ext>
            </a:extLst>
          </p:cNvPr>
          <p:cNvSpPr>
            <a:spLocks noGrp="1"/>
          </p:cNvSpPr>
          <p:nvPr>
            <p:ph type="body" sz="quarter" idx="11"/>
          </p:nvPr>
        </p:nvSpPr>
        <p:spPr/>
        <p:txBody>
          <a:bodyPr/>
          <a:lstStyle/>
          <a:p>
            <a:r>
              <a:rPr lang="en-US" sz="2000" b="0" dirty="0"/>
              <a:t>10.2 Licensed/Certified Employees</a:t>
            </a:r>
          </a:p>
          <a:p>
            <a:pPr lvl="1"/>
            <a:r>
              <a:rPr lang="en-US" sz="1800" dirty="0"/>
              <a:t>New language: </a:t>
            </a:r>
            <a:r>
              <a:rPr lang="en-US" sz="1800" b="0" dirty="0"/>
              <a:t>“An employee will be ineligible for work, and subject to corrective action, up to and including dismissal, if they do not have the required current license, medical staff credential (APPs only), or certification, when it is required as a condition of employment.”</a:t>
            </a:r>
          </a:p>
          <a:p>
            <a:r>
              <a:rPr lang="en-US" sz="2000" b="0" dirty="0"/>
              <a:t>10.3 Trial Service for Movement Outside the Bargaining Unit</a:t>
            </a:r>
          </a:p>
          <a:p>
            <a:pPr lvl="1"/>
            <a:r>
              <a:rPr lang="en-US" sz="1800" dirty="0"/>
              <a:t>New language: </a:t>
            </a:r>
            <a:r>
              <a:rPr lang="en-US" sz="1800" b="0" dirty="0"/>
              <a:t>Employees who move outside the bargaining unit will serve a 6-month trial service period and will have 6-weeks of reversion rights. </a:t>
            </a:r>
          </a:p>
        </p:txBody>
      </p:sp>
    </p:spTree>
    <p:extLst>
      <p:ext uri="{BB962C8B-B14F-4D97-AF65-F5344CB8AC3E}">
        <p14:creationId xmlns:p14="http://schemas.microsoft.com/office/powerpoint/2010/main" val="11769868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90843E-5229-028C-FBBD-09D787302E65}"/>
              </a:ext>
            </a:extLst>
          </p:cNvPr>
          <p:cNvSpPr>
            <a:spLocks noGrp="1"/>
          </p:cNvSpPr>
          <p:nvPr>
            <p:ph type="body" sz="quarter" idx="10"/>
          </p:nvPr>
        </p:nvSpPr>
        <p:spPr/>
        <p:txBody>
          <a:bodyPr/>
          <a:lstStyle/>
          <a:p>
            <a:r>
              <a:rPr lang="en-US" dirty="0"/>
              <a:t>Article 11 – Educational and Professional Development</a:t>
            </a:r>
          </a:p>
        </p:txBody>
      </p:sp>
      <p:sp>
        <p:nvSpPr>
          <p:cNvPr id="3" name="Text Placeholder 2">
            <a:extLst>
              <a:ext uri="{FF2B5EF4-FFF2-40B4-BE49-F238E27FC236}">
                <a16:creationId xmlns:a16="http://schemas.microsoft.com/office/drawing/2014/main" id="{A52806DE-F8A7-0E9F-8059-CAF641F87FC2}"/>
              </a:ext>
            </a:extLst>
          </p:cNvPr>
          <p:cNvSpPr>
            <a:spLocks noGrp="1"/>
          </p:cNvSpPr>
          <p:nvPr>
            <p:ph type="body" sz="quarter" idx="11"/>
          </p:nvPr>
        </p:nvSpPr>
        <p:spPr/>
        <p:txBody>
          <a:bodyPr/>
          <a:lstStyle/>
          <a:p>
            <a:r>
              <a:rPr lang="en-US" b="0" dirty="0"/>
              <a:t>11.2 Mandatory Education/Training </a:t>
            </a:r>
          </a:p>
          <a:p>
            <a:pPr lvl="1"/>
            <a:r>
              <a:rPr lang="en-US" b="0" dirty="0"/>
              <a:t>“If an employee is required to attend an education/training program above an employee’s FTE, they shall be paid one and half (1 ½) times their regular rate of pay.” </a:t>
            </a:r>
          </a:p>
          <a:p>
            <a:pPr lvl="1"/>
            <a:r>
              <a:rPr lang="en-US" dirty="0"/>
              <a:t>Implemented in October following grievance settlement.</a:t>
            </a:r>
          </a:p>
          <a:p>
            <a:r>
              <a:rPr lang="en-US" b="0" dirty="0"/>
              <a:t>11.3 Elective Education and Professional Leave</a:t>
            </a:r>
          </a:p>
          <a:p>
            <a:pPr lvl="1"/>
            <a:r>
              <a:rPr lang="en-US" b="0" dirty="0"/>
              <a:t>May be used for union provided training for delegates.</a:t>
            </a:r>
          </a:p>
          <a:p>
            <a:r>
              <a:rPr lang="en-US" b="0" dirty="0"/>
              <a:t>11.4 Education Support Funds</a:t>
            </a:r>
          </a:p>
          <a:p>
            <a:pPr lvl="1"/>
            <a:r>
              <a:rPr lang="en-US" b="0" dirty="0"/>
              <a:t>Nurses: Increased from $500 to $600 per year.</a:t>
            </a:r>
          </a:p>
        </p:txBody>
      </p:sp>
    </p:spTree>
    <p:extLst>
      <p:ext uri="{BB962C8B-B14F-4D97-AF65-F5344CB8AC3E}">
        <p14:creationId xmlns:p14="http://schemas.microsoft.com/office/powerpoint/2010/main" val="28062207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A763E-B4D7-F9BB-916E-3DFD36BCFA7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65F89E6-5241-4C93-64AA-6F3B238A0F16}"/>
              </a:ext>
            </a:extLst>
          </p:cNvPr>
          <p:cNvSpPr>
            <a:spLocks noGrp="1"/>
          </p:cNvSpPr>
          <p:nvPr>
            <p:ph type="body" sz="quarter" idx="10"/>
          </p:nvPr>
        </p:nvSpPr>
        <p:spPr/>
        <p:txBody>
          <a:bodyPr/>
          <a:lstStyle/>
          <a:p>
            <a:r>
              <a:rPr lang="en-US" dirty="0"/>
              <a:t>Article 18 – Sick Time Off</a:t>
            </a:r>
          </a:p>
        </p:txBody>
      </p:sp>
      <p:sp>
        <p:nvSpPr>
          <p:cNvPr id="3" name="Text Placeholder 2">
            <a:extLst>
              <a:ext uri="{FF2B5EF4-FFF2-40B4-BE49-F238E27FC236}">
                <a16:creationId xmlns:a16="http://schemas.microsoft.com/office/drawing/2014/main" id="{A074A215-F4A0-8392-7992-7661DEF535BC}"/>
              </a:ext>
            </a:extLst>
          </p:cNvPr>
          <p:cNvSpPr>
            <a:spLocks noGrp="1"/>
          </p:cNvSpPr>
          <p:nvPr>
            <p:ph type="body" sz="quarter" idx="11"/>
          </p:nvPr>
        </p:nvSpPr>
        <p:spPr/>
        <p:txBody>
          <a:bodyPr/>
          <a:lstStyle/>
          <a:p>
            <a:r>
              <a:rPr lang="en-US" b="0" dirty="0"/>
              <a:t>18.4 Verification </a:t>
            </a:r>
            <a:r>
              <a:rPr lang="en-US" dirty="0"/>
              <a:t>(new section)</a:t>
            </a:r>
          </a:p>
          <a:p>
            <a:pPr lvl="1"/>
            <a:r>
              <a:rPr lang="en-US" b="0" dirty="0"/>
              <a:t>The Employer will not require verification for absences of 3 consecutive workdays or fewer. </a:t>
            </a:r>
          </a:p>
          <a:p>
            <a:pPr lvl="1"/>
            <a:r>
              <a:rPr lang="en-US" b="0" dirty="0"/>
              <a:t>The Employer will not make unreasonable requests for sick time off verification.</a:t>
            </a:r>
          </a:p>
          <a:p>
            <a:r>
              <a:rPr lang="en-US" b="0" dirty="0"/>
              <a:t>18.5 Sick Time Off</a:t>
            </a:r>
          </a:p>
          <a:p>
            <a:pPr lvl="1"/>
            <a:r>
              <a:rPr lang="en-US" b="0" dirty="0"/>
              <a:t>The Attendance Incentive Program allows eligible employees whose sick time off balances exceed 480 as of January 1</a:t>
            </a:r>
            <a:r>
              <a:rPr lang="en-US" b="0" baseline="30000" dirty="0"/>
              <a:t>st</a:t>
            </a:r>
            <a:r>
              <a:rPr lang="en-US" b="0" dirty="0"/>
              <a:t> to be compensated for any accrued and unused sick time off accrued during the previous calendar year. </a:t>
            </a:r>
          </a:p>
          <a:p>
            <a:pPr lvl="1"/>
            <a:r>
              <a:rPr lang="en-US" b="0" dirty="0"/>
              <a:t>Cash-outs are allowed once a year during the month of January.</a:t>
            </a:r>
          </a:p>
        </p:txBody>
      </p:sp>
    </p:spTree>
    <p:extLst>
      <p:ext uri="{BB962C8B-B14F-4D97-AF65-F5344CB8AC3E}">
        <p14:creationId xmlns:p14="http://schemas.microsoft.com/office/powerpoint/2010/main" val="41116747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FC6DE-92AB-FE24-7BBE-61EDE5F59D6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3844ADE-E893-752C-4C83-C2D23349C2E2}"/>
              </a:ext>
            </a:extLst>
          </p:cNvPr>
          <p:cNvSpPr>
            <a:spLocks noGrp="1"/>
          </p:cNvSpPr>
          <p:nvPr>
            <p:ph type="body" sz="quarter" idx="10"/>
          </p:nvPr>
        </p:nvSpPr>
        <p:spPr/>
        <p:txBody>
          <a:bodyPr/>
          <a:lstStyle/>
          <a:p>
            <a:r>
              <a:rPr lang="en-US" dirty="0"/>
              <a:t>Article 19</a:t>
            </a:r>
          </a:p>
        </p:txBody>
      </p:sp>
      <p:sp>
        <p:nvSpPr>
          <p:cNvPr id="3" name="Text Placeholder 2">
            <a:extLst>
              <a:ext uri="{FF2B5EF4-FFF2-40B4-BE49-F238E27FC236}">
                <a16:creationId xmlns:a16="http://schemas.microsoft.com/office/drawing/2014/main" id="{7AA8F3BC-B123-F939-8DC8-59FA6EA2801B}"/>
              </a:ext>
            </a:extLst>
          </p:cNvPr>
          <p:cNvSpPr>
            <a:spLocks noGrp="1"/>
          </p:cNvSpPr>
          <p:nvPr>
            <p:ph type="body" sz="quarter" idx="11"/>
          </p:nvPr>
        </p:nvSpPr>
        <p:spPr/>
        <p:txBody>
          <a:bodyPr/>
          <a:lstStyle/>
          <a:p>
            <a:r>
              <a:rPr lang="en-US" sz="2000" dirty="0"/>
              <a:t>New language: </a:t>
            </a:r>
            <a:r>
              <a:rPr lang="en-US" sz="2000" b="0" dirty="0"/>
              <a:t>“SEIU 1199NW members at HMC who take a position represented by other CBAs for which they have not held permanent status will follow the trial service language from the SEIU 1199NW HMC CBA upon reversion. If their previous position is no longer available, they will revert to the rehire list for the position they held permanent status in immediately prior to taking the non-SEIU 1199NW HMC position.”</a:t>
            </a:r>
          </a:p>
          <a:p>
            <a:endParaRPr lang="en-US" sz="2000" b="0" dirty="0"/>
          </a:p>
          <a:p>
            <a:r>
              <a:rPr lang="en-US" sz="1800" i="1" dirty="0"/>
              <a:t>Intended to address questions about trial service and reversion rights when employees are moving between different CBAs</a:t>
            </a:r>
          </a:p>
        </p:txBody>
      </p:sp>
    </p:spTree>
    <p:extLst>
      <p:ext uri="{BB962C8B-B14F-4D97-AF65-F5344CB8AC3E}">
        <p14:creationId xmlns:p14="http://schemas.microsoft.com/office/powerpoint/2010/main" val="26474386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84094-A532-1ED5-33E2-745D1F09318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62E544D-9013-FC6C-D839-5F9EA52865D1}"/>
              </a:ext>
            </a:extLst>
          </p:cNvPr>
          <p:cNvSpPr>
            <a:spLocks noGrp="1"/>
          </p:cNvSpPr>
          <p:nvPr>
            <p:ph type="body" sz="quarter" idx="10"/>
          </p:nvPr>
        </p:nvSpPr>
        <p:spPr/>
        <p:txBody>
          <a:bodyPr/>
          <a:lstStyle/>
          <a:p>
            <a:r>
              <a:rPr lang="en-US" dirty="0"/>
              <a:t>Article 37 – Nonpermanent and Intermittent Employees</a:t>
            </a:r>
          </a:p>
        </p:txBody>
      </p:sp>
      <p:sp>
        <p:nvSpPr>
          <p:cNvPr id="3" name="Text Placeholder 2">
            <a:extLst>
              <a:ext uri="{FF2B5EF4-FFF2-40B4-BE49-F238E27FC236}">
                <a16:creationId xmlns:a16="http://schemas.microsoft.com/office/drawing/2014/main" id="{74A5CFA5-F26E-B857-A67C-592899F2E1AB}"/>
              </a:ext>
            </a:extLst>
          </p:cNvPr>
          <p:cNvSpPr>
            <a:spLocks noGrp="1"/>
          </p:cNvSpPr>
          <p:nvPr>
            <p:ph type="body" sz="quarter" idx="11"/>
          </p:nvPr>
        </p:nvSpPr>
        <p:spPr/>
        <p:txBody>
          <a:bodyPr/>
          <a:lstStyle/>
          <a:p>
            <a:r>
              <a:rPr lang="en-US" sz="1600" b="0" dirty="0"/>
              <a:t>37.5(B) Minimum Work Availability.</a:t>
            </a:r>
          </a:p>
          <a:p>
            <a:pPr lvl="1"/>
            <a:r>
              <a:rPr lang="en-US" sz="1400" b="0" dirty="0"/>
              <a:t>The 4 shifts of availability </a:t>
            </a:r>
            <a:r>
              <a:rPr lang="en-US" sz="1400" dirty="0"/>
              <a:t>must match </a:t>
            </a:r>
            <a:r>
              <a:rPr lang="en-US" sz="1400" b="0" dirty="0"/>
              <a:t>the open shift needs of the dept if information regarding availability is known to the employee at the time of shift selection. </a:t>
            </a:r>
          </a:p>
          <a:p>
            <a:pPr lvl="1"/>
            <a:r>
              <a:rPr lang="en-US" sz="1400" b="0" dirty="0"/>
              <a:t>Temporary/intermittent employees are only eligible for premium shifts after meeting the minimum availability requirements.</a:t>
            </a:r>
          </a:p>
          <a:p>
            <a:pPr lvl="1"/>
            <a:r>
              <a:rPr lang="en-US" sz="1400" b="0" dirty="0"/>
              <a:t>Shifts that are cancelled by the Employer </a:t>
            </a:r>
            <a:r>
              <a:rPr lang="en-US" sz="1400" dirty="0"/>
              <a:t>will</a:t>
            </a:r>
            <a:r>
              <a:rPr lang="en-US" sz="1400" b="0" dirty="0"/>
              <a:t> count as an available shift.</a:t>
            </a:r>
          </a:p>
          <a:p>
            <a:pPr lvl="1"/>
            <a:r>
              <a:rPr lang="en-US" sz="1400" b="0" dirty="0"/>
              <a:t>Employees who call in sick on a shift for which they were scheduled </a:t>
            </a:r>
            <a:r>
              <a:rPr lang="en-US" sz="1400" dirty="0"/>
              <a:t>will</a:t>
            </a:r>
            <a:r>
              <a:rPr lang="en-US" sz="1400" b="0" dirty="0"/>
              <a:t> have that shift count towards one of their available shifts.</a:t>
            </a:r>
          </a:p>
          <a:p>
            <a:r>
              <a:rPr lang="en-US" sz="1800" b="0" dirty="0"/>
              <a:t>Included additional references to premium eligibility:</a:t>
            </a:r>
          </a:p>
          <a:p>
            <a:pPr lvl="1"/>
            <a:r>
              <a:rPr lang="en-US" sz="1400" b="0" dirty="0"/>
              <a:t>Social Worker License Pay</a:t>
            </a:r>
          </a:p>
          <a:p>
            <a:pPr lvl="1"/>
            <a:r>
              <a:rPr lang="en-US" sz="1400" b="0" dirty="0"/>
              <a:t>Weekend Premium</a:t>
            </a:r>
          </a:p>
          <a:p>
            <a:pPr lvl="1"/>
            <a:r>
              <a:rPr lang="en-US" sz="1400" b="0" dirty="0"/>
              <a:t>Sunday Night Premium</a:t>
            </a:r>
          </a:p>
          <a:p>
            <a:pPr lvl="1"/>
            <a:r>
              <a:rPr lang="en-US" sz="1400" b="0" dirty="0"/>
              <a:t>Modality Pay</a:t>
            </a:r>
          </a:p>
          <a:p>
            <a:pPr lvl="1"/>
            <a:r>
              <a:rPr lang="en-US" sz="1400" b="0" dirty="0"/>
              <a:t>Float Premium</a:t>
            </a:r>
          </a:p>
          <a:p>
            <a:r>
              <a:rPr lang="en-US" sz="1800" b="0" dirty="0"/>
              <a:t>Clarified that </a:t>
            </a:r>
            <a:r>
              <a:rPr lang="en-US" sz="1800" b="0" dirty="0" err="1"/>
              <a:t>nonperms</a:t>
            </a:r>
            <a:r>
              <a:rPr lang="en-US" sz="1800" b="0" dirty="0"/>
              <a:t> do not qualify for elective education/professional leave or education support funds.</a:t>
            </a:r>
          </a:p>
        </p:txBody>
      </p:sp>
    </p:spTree>
    <p:extLst>
      <p:ext uri="{BB962C8B-B14F-4D97-AF65-F5344CB8AC3E}">
        <p14:creationId xmlns:p14="http://schemas.microsoft.com/office/powerpoint/2010/main" val="1792510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52CFB-77AD-3A16-8039-20EF382F670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BB7AF807-5311-CD95-6FA6-223F6D046B9C}"/>
              </a:ext>
            </a:extLst>
          </p:cNvPr>
          <p:cNvSpPr>
            <a:spLocks noGrp="1"/>
          </p:cNvSpPr>
          <p:nvPr>
            <p:ph type="body" sz="quarter" idx="10"/>
          </p:nvPr>
        </p:nvSpPr>
        <p:spPr/>
        <p:txBody>
          <a:bodyPr/>
          <a:lstStyle/>
          <a:p>
            <a:r>
              <a:rPr lang="en-US" dirty="0"/>
              <a:t>Article 38 – Seniority, Layoff, Rehire</a:t>
            </a:r>
          </a:p>
        </p:txBody>
      </p:sp>
      <p:sp>
        <p:nvSpPr>
          <p:cNvPr id="3" name="Text Placeholder 2">
            <a:extLst>
              <a:ext uri="{FF2B5EF4-FFF2-40B4-BE49-F238E27FC236}">
                <a16:creationId xmlns:a16="http://schemas.microsoft.com/office/drawing/2014/main" id="{BD677F86-D6CB-921E-BB7C-D09CD4C883BF}"/>
              </a:ext>
            </a:extLst>
          </p:cNvPr>
          <p:cNvSpPr>
            <a:spLocks noGrp="1"/>
          </p:cNvSpPr>
          <p:nvPr>
            <p:ph type="body" sz="quarter" idx="11"/>
          </p:nvPr>
        </p:nvSpPr>
        <p:spPr/>
        <p:txBody>
          <a:bodyPr/>
          <a:lstStyle/>
          <a:p>
            <a:r>
              <a:rPr lang="en-US" sz="2000" b="0" dirty="0"/>
              <a:t>38.1 Unit Seniority </a:t>
            </a:r>
            <a:r>
              <a:rPr lang="en-US" sz="2000" dirty="0"/>
              <a:t>(new section)</a:t>
            </a:r>
          </a:p>
          <a:p>
            <a:pPr lvl="1"/>
            <a:r>
              <a:rPr lang="en-US" sz="1800" b="0" dirty="0"/>
              <a:t>“Unit seniority is defined as the continuous length of service in calendar days at HMC, including time at HMC in other roles, and will be used for internal unit processes, such as schedule bids. Ties in unit seniority will be determined by lot.”</a:t>
            </a:r>
          </a:p>
          <a:p>
            <a:pPr lvl="1"/>
            <a:r>
              <a:rPr lang="en-US" sz="1800" b="0" dirty="0"/>
              <a:t>Employees who transfer to another unit will be granted 50% of their unit seniority not to exceed the median number of years of employment on the unit.</a:t>
            </a:r>
          </a:p>
          <a:p>
            <a:pPr lvl="2"/>
            <a:r>
              <a:rPr lang="en-US" sz="1600" b="0" dirty="0"/>
              <a:t>They will recoup 100% of their pre-transfer unit seniority after 18 months on the new unit.</a:t>
            </a:r>
          </a:p>
          <a:p>
            <a:pPr lvl="1"/>
            <a:endParaRPr lang="en-US" sz="1800" dirty="0"/>
          </a:p>
          <a:p>
            <a:pPr lvl="1"/>
            <a:r>
              <a:rPr lang="en-US" sz="1800" i="1" dirty="0"/>
              <a:t>This will bring into alignment with WSNA.</a:t>
            </a:r>
          </a:p>
        </p:txBody>
      </p:sp>
    </p:spTree>
    <p:extLst>
      <p:ext uri="{BB962C8B-B14F-4D97-AF65-F5344CB8AC3E}">
        <p14:creationId xmlns:p14="http://schemas.microsoft.com/office/powerpoint/2010/main" val="4262636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FDC9C-8D10-BBC0-EDB5-8803B7B5EC4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C082D04-FEAB-6919-4B7B-D47D4A471DF8}"/>
              </a:ext>
            </a:extLst>
          </p:cNvPr>
          <p:cNvSpPr>
            <a:spLocks noGrp="1"/>
          </p:cNvSpPr>
          <p:nvPr>
            <p:ph type="body" sz="quarter" idx="10"/>
          </p:nvPr>
        </p:nvSpPr>
        <p:spPr/>
        <p:txBody>
          <a:bodyPr/>
          <a:lstStyle/>
          <a:p>
            <a:r>
              <a:rPr lang="en-US" dirty="0"/>
              <a:t>Article 45 – Wages and Other Pay Provisions</a:t>
            </a:r>
          </a:p>
        </p:txBody>
      </p:sp>
      <p:sp>
        <p:nvSpPr>
          <p:cNvPr id="3" name="Text Placeholder 2">
            <a:extLst>
              <a:ext uri="{FF2B5EF4-FFF2-40B4-BE49-F238E27FC236}">
                <a16:creationId xmlns:a16="http://schemas.microsoft.com/office/drawing/2014/main" id="{0431F195-3D6A-EB65-49AC-34CE2861AD9C}"/>
              </a:ext>
            </a:extLst>
          </p:cNvPr>
          <p:cNvSpPr>
            <a:spLocks noGrp="1"/>
          </p:cNvSpPr>
          <p:nvPr>
            <p:ph type="body" sz="quarter" idx="11"/>
          </p:nvPr>
        </p:nvSpPr>
        <p:spPr/>
        <p:txBody>
          <a:bodyPr/>
          <a:lstStyle/>
          <a:p>
            <a:r>
              <a:rPr lang="en-US" sz="2000" b="0" dirty="0"/>
              <a:t>45.9 Callback </a:t>
            </a:r>
          </a:p>
          <a:p>
            <a:pPr lvl="1"/>
            <a:r>
              <a:rPr lang="en-US" sz="1800" b="0" dirty="0"/>
              <a:t>Increased minimum from 2.5 hours to 3. </a:t>
            </a:r>
          </a:p>
          <a:p>
            <a:pPr lvl="1"/>
            <a:r>
              <a:rPr lang="en-US" sz="1800" b="0" dirty="0"/>
              <a:t>Minimum callback hours shall not apply more than once in a 60 minute period.</a:t>
            </a:r>
          </a:p>
          <a:p>
            <a:r>
              <a:rPr lang="en-US" sz="2000" b="0" dirty="0"/>
              <a:t>45.12 Premiums</a:t>
            </a:r>
          </a:p>
          <a:p>
            <a:pPr lvl="1"/>
            <a:r>
              <a:rPr lang="en-US" sz="1800" b="0" dirty="0"/>
              <a:t>Increased Charge Nurse (RN2 only) from $2.50 to $3.00.</a:t>
            </a:r>
          </a:p>
          <a:p>
            <a:r>
              <a:rPr lang="en-US" sz="2000" b="0" dirty="0"/>
              <a:t>45.15 Certification Pay</a:t>
            </a:r>
          </a:p>
          <a:p>
            <a:pPr lvl="1"/>
            <a:r>
              <a:rPr lang="en-US" sz="1800" b="0" dirty="0"/>
              <a:t>Added SLP eligibility, including qualifying list of certifications.</a:t>
            </a:r>
          </a:p>
          <a:p>
            <a:r>
              <a:rPr lang="en-US" sz="2000" b="0" dirty="0"/>
              <a:t>45.19 MSN/MN Premium</a:t>
            </a:r>
          </a:p>
          <a:p>
            <a:pPr lvl="1"/>
            <a:r>
              <a:rPr lang="en-US" sz="1800" b="0" dirty="0"/>
              <a:t>An RN who attains a Master of Science in Nursing (MSN) or a Master of Nursing (MN) degree shall receive a one step pay increase with proof of the degree.</a:t>
            </a:r>
          </a:p>
          <a:p>
            <a:pPr lvl="1"/>
            <a:r>
              <a:rPr lang="en-US" sz="1800" b="0" dirty="0"/>
              <a:t>Currently exists for WSNA-ML and WSNA-NW.</a:t>
            </a:r>
          </a:p>
        </p:txBody>
      </p:sp>
    </p:spTree>
    <p:extLst>
      <p:ext uri="{BB962C8B-B14F-4D97-AF65-F5344CB8AC3E}">
        <p14:creationId xmlns:p14="http://schemas.microsoft.com/office/powerpoint/2010/main" val="28213931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3B560-4D00-A061-6A30-E060440E013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3C4E668-6BEC-94ED-6DF6-AD9BF8BAC5B6}"/>
              </a:ext>
            </a:extLst>
          </p:cNvPr>
          <p:cNvSpPr>
            <a:spLocks noGrp="1"/>
          </p:cNvSpPr>
          <p:nvPr>
            <p:ph type="body" sz="quarter" idx="10"/>
          </p:nvPr>
        </p:nvSpPr>
        <p:spPr/>
        <p:txBody>
          <a:bodyPr/>
          <a:lstStyle/>
          <a:p>
            <a:r>
              <a:rPr lang="en-US" dirty="0"/>
              <a:t>Article 47 – Airlift Northwest</a:t>
            </a:r>
          </a:p>
        </p:txBody>
      </p:sp>
      <p:sp>
        <p:nvSpPr>
          <p:cNvPr id="3" name="Text Placeholder 2">
            <a:extLst>
              <a:ext uri="{FF2B5EF4-FFF2-40B4-BE49-F238E27FC236}">
                <a16:creationId xmlns:a16="http://schemas.microsoft.com/office/drawing/2014/main" id="{F9E523A0-369C-EC3C-798E-BEA576C9076B}"/>
              </a:ext>
            </a:extLst>
          </p:cNvPr>
          <p:cNvSpPr>
            <a:spLocks noGrp="1"/>
          </p:cNvSpPr>
          <p:nvPr>
            <p:ph type="body" sz="quarter" idx="11"/>
          </p:nvPr>
        </p:nvSpPr>
        <p:spPr/>
        <p:txBody>
          <a:bodyPr/>
          <a:lstStyle/>
          <a:p>
            <a:r>
              <a:rPr lang="en-US" sz="2000" b="0" dirty="0"/>
              <a:t>47.4 Licensed/Certified Employees</a:t>
            </a:r>
          </a:p>
          <a:p>
            <a:pPr lvl="1"/>
            <a:r>
              <a:rPr lang="en-US" sz="1800" dirty="0"/>
              <a:t>Employees are responsible </a:t>
            </a:r>
            <a:r>
              <a:rPr lang="en-US" sz="1800" b="0" dirty="0"/>
              <a:t>to maintain their license in the state for which their official duty station is located.</a:t>
            </a:r>
          </a:p>
          <a:p>
            <a:pPr lvl="2"/>
            <a:r>
              <a:rPr lang="en-US" sz="1600" b="0" dirty="0"/>
              <a:t>For ALNW bargaining unit members required to obtain </a:t>
            </a:r>
            <a:r>
              <a:rPr lang="en-US" sz="1600" dirty="0"/>
              <a:t>additional</a:t>
            </a:r>
            <a:r>
              <a:rPr lang="en-US" sz="1600" b="0" dirty="0"/>
              <a:t> licenses based on the official duty station they are assigned to, </a:t>
            </a:r>
            <a:r>
              <a:rPr lang="en-US" sz="1600" dirty="0"/>
              <a:t>ALNW will be responsible </a:t>
            </a:r>
            <a:r>
              <a:rPr lang="en-US" sz="1600" b="0" dirty="0"/>
              <a:t>for that cost.</a:t>
            </a:r>
          </a:p>
          <a:p>
            <a:pPr lvl="2"/>
            <a:r>
              <a:rPr lang="en-US" sz="1600" b="0" dirty="0"/>
              <a:t>An employee will be ineligible for work, and subject to dismissal, if they do not have the required current license.</a:t>
            </a:r>
          </a:p>
          <a:p>
            <a:pPr lvl="1"/>
            <a:r>
              <a:rPr lang="en-US" sz="1800" dirty="0"/>
              <a:t>CFRN</a:t>
            </a:r>
            <a:r>
              <a:rPr lang="en-US" sz="1800" b="0" dirty="0"/>
              <a:t>: Employer will pay for one prep course registration fee, BCEN practice exam, initial exam, and renewal fee.</a:t>
            </a:r>
          </a:p>
          <a:p>
            <a:pPr lvl="2"/>
            <a:r>
              <a:rPr lang="en-US" sz="1600" b="0" dirty="0"/>
              <a:t>Previously paid for all costs associated with CFRN.</a:t>
            </a:r>
          </a:p>
          <a:p>
            <a:pPr lvl="1"/>
            <a:r>
              <a:rPr lang="en-US" sz="1800" b="0" dirty="0"/>
              <a:t>ALNW will provide at least </a:t>
            </a:r>
            <a:r>
              <a:rPr lang="en-US" sz="1800" dirty="0"/>
              <a:t>one months’ notice </a:t>
            </a:r>
            <a:r>
              <a:rPr lang="en-US" sz="1800" b="0" dirty="0"/>
              <a:t>to RNs of their required credential expiration dates. </a:t>
            </a:r>
          </a:p>
          <a:p>
            <a:pPr lvl="2"/>
            <a:r>
              <a:rPr lang="en-US" sz="1600" b="0" dirty="0"/>
              <a:t>Nurses who fail to maintain required credentials will be placed on LWOP until credentials are current.</a:t>
            </a:r>
          </a:p>
        </p:txBody>
      </p:sp>
    </p:spTree>
    <p:extLst>
      <p:ext uri="{BB962C8B-B14F-4D97-AF65-F5344CB8AC3E}">
        <p14:creationId xmlns:p14="http://schemas.microsoft.com/office/powerpoint/2010/main" val="27893073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4F479-6BAA-9FFE-8E09-3ECA8295472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8A6861CE-9A8F-1D26-FE66-EFC9231CCC39}"/>
              </a:ext>
            </a:extLst>
          </p:cNvPr>
          <p:cNvSpPr>
            <a:spLocks noGrp="1"/>
          </p:cNvSpPr>
          <p:nvPr>
            <p:ph type="body" sz="quarter" idx="10"/>
          </p:nvPr>
        </p:nvSpPr>
        <p:spPr/>
        <p:txBody>
          <a:bodyPr>
            <a:normAutofit/>
          </a:bodyPr>
          <a:lstStyle/>
          <a:p>
            <a:r>
              <a:rPr lang="en-US" dirty="0"/>
              <a:t>Callback Pay – NW Article 9, HMC Side Letter K</a:t>
            </a:r>
          </a:p>
        </p:txBody>
      </p:sp>
      <p:sp>
        <p:nvSpPr>
          <p:cNvPr id="3" name="Text Placeholder 2">
            <a:extLst>
              <a:ext uri="{FF2B5EF4-FFF2-40B4-BE49-F238E27FC236}">
                <a16:creationId xmlns:a16="http://schemas.microsoft.com/office/drawing/2014/main" id="{DAEF6F39-E7D1-0670-4B13-916FCFFA29A7}"/>
              </a:ext>
            </a:extLst>
          </p:cNvPr>
          <p:cNvSpPr>
            <a:spLocks noGrp="1"/>
          </p:cNvSpPr>
          <p:nvPr>
            <p:ph type="body" sz="quarter" idx="11"/>
          </p:nvPr>
        </p:nvSpPr>
        <p:spPr>
          <a:xfrm>
            <a:off x="384175" y="1633395"/>
            <a:ext cx="8472244" cy="5224605"/>
          </a:xfrm>
        </p:spPr>
        <p:txBody>
          <a:bodyPr/>
          <a:lstStyle/>
          <a:p>
            <a:pPr>
              <a:buFont typeface="Wingdings" panose="05000000000000000000" pitchFamily="2" charset="2"/>
              <a:buChar char="Ø"/>
            </a:pPr>
            <a:r>
              <a:rPr lang="en-US" b="0" dirty="0"/>
              <a:t>Callback Tracking</a:t>
            </a:r>
          </a:p>
          <a:p>
            <a:pPr lvl="1">
              <a:buFont typeface="Wingdings" panose="05000000000000000000" pitchFamily="2" charset="2"/>
              <a:buChar char="Ø"/>
            </a:pPr>
            <a:r>
              <a:rPr lang="en-US" b="0" dirty="0"/>
              <a:t>Callback tracking tool will be provided </a:t>
            </a:r>
            <a:r>
              <a:rPr lang="en-US" u="sng" dirty="0"/>
              <a:t>quarterly</a:t>
            </a:r>
            <a:r>
              <a:rPr lang="en-US" b="0" dirty="0"/>
              <a:t> (rather than monthly), and the Union or Employer may request a meeting to discuss.</a:t>
            </a:r>
          </a:p>
          <a:p>
            <a:pPr>
              <a:buFont typeface="Wingdings" panose="05000000000000000000" pitchFamily="2" charset="2"/>
              <a:buChar char="Ø"/>
            </a:pPr>
            <a:r>
              <a:rPr lang="en-US" b="0" dirty="0"/>
              <a:t>Ad Hoc Call Staffing Committee</a:t>
            </a:r>
          </a:p>
          <a:p>
            <a:pPr lvl="1">
              <a:buFont typeface="Wingdings" panose="05000000000000000000" pitchFamily="2" charset="2"/>
              <a:buChar char="Ø"/>
            </a:pPr>
            <a:r>
              <a:rPr lang="en-US" b="0" dirty="0"/>
              <a:t>From ratification to July 1, 2026, the committee will meet </a:t>
            </a:r>
            <a:r>
              <a:rPr lang="en-US" u="sng" dirty="0"/>
              <a:t>monthly</a:t>
            </a:r>
            <a:r>
              <a:rPr lang="en-US" b="0" dirty="0"/>
              <a:t> if requested by either party.</a:t>
            </a:r>
          </a:p>
          <a:p>
            <a:pPr>
              <a:buFont typeface="Wingdings" panose="05000000000000000000" pitchFamily="2" charset="2"/>
              <a:buChar char="Ø"/>
            </a:pPr>
            <a:r>
              <a:rPr lang="en-US" dirty="0"/>
              <a:t>NW only: </a:t>
            </a:r>
          </a:p>
          <a:p>
            <a:pPr lvl="1">
              <a:buFont typeface="Wingdings" panose="05000000000000000000" pitchFamily="2" charset="2"/>
              <a:buChar char="Ø"/>
            </a:pPr>
            <a:r>
              <a:rPr lang="en-US" b="0" dirty="0"/>
              <a:t>Within 3 months of ratification, schedule a call committee meeting including the UWMC CEO. </a:t>
            </a:r>
          </a:p>
          <a:p>
            <a:pPr lvl="1">
              <a:buFont typeface="Wingdings" panose="05000000000000000000" pitchFamily="2" charset="2"/>
              <a:buChar char="Ø"/>
            </a:pPr>
            <a:r>
              <a:rPr lang="en-US" b="0" dirty="0"/>
              <a:t>Struck language around maximum average call hours (previously 120 hours/month)  </a:t>
            </a:r>
          </a:p>
        </p:txBody>
      </p:sp>
    </p:spTree>
    <p:extLst>
      <p:ext uri="{BB962C8B-B14F-4D97-AF65-F5344CB8AC3E}">
        <p14:creationId xmlns:p14="http://schemas.microsoft.com/office/powerpoint/2010/main" val="20230673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625B6-18EA-1EEA-1FFC-AB0F8FC94808}"/>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C46B6F6-3932-B812-BADF-CC23F4EE9EAF}"/>
              </a:ext>
            </a:extLst>
          </p:cNvPr>
          <p:cNvSpPr>
            <a:spLocks noGrp="1"/>
          </p:cNvSpPr>
          <p:nvPr>
            <p:ph type="body" sz="quarter" idx="10"/>
          </p:nvPr>
        </p:nvSpPr>
        <p:spPr/>
        <p:txBody>
          <a:bodyPr/>
          <a:lstStyle/>
          <a:p>
            <a:r>
              <a:rPr lang="en-US" dirty="0"/>
              <a:t>Article 47 – Airlift Northwest</a:t>
            </a:r>
          </a:p>
        </p:txBody>
      </p:sp>
      <p:sp>
        <p:nvSpPr>
          <p:cNvPr id="3" name="Text Placeholder 2">
            <a:extLst>
              <a:ext uri="{FF2B5EF4-FFF2-40B4-BE49-F238E27FC236}">
                <a16:creationId xmlns:a16="http://schemas.microsoft.com/office/drawing/2014/main" id="{90D0EA22-CCE1-924C-32F8-F4EC201994C4}"/>
              </a:ext>
            </a:extLst>
          </p:cNvPr>
          <p:cNvSpPr>
            <a:spLocks noGrp="1"/>
          </p:cNvSpPr>
          <p:nvPr>
            <p:ph type="body" sz="quarter" idx="11"/>
          </p:nvPr>
        </p:nvSpPr>
        <p:spPr/>
        <p:txBody>
          <a:bodyPr/>
          <a:lstStyle/>
          <a:p>
            <a:r>
              <a:rPr lang="en-US" sz="2000" b="0" dirty="0"/>
              <a:t>47.8 Travel for Mandatory Education</a:t>
            </a:r>
          </a:p>
          <a:p>
            <a:pPr lvl="1"/>
            <a:r>
              <a:rPr lang="en-US" sz="1800" b="0" dirty="0"/>
              <a:t>Flight nurses will be paid for all time spent in transit for mandatory education. Time in transit will be calculated from their home or base, whichever is closer to the location of the education.</a:t>
            </a:r>
          </a:p>
          <a:p>
            <a:r>
              <a:rPr lang="en-US" sz="2000" b="0" dirty="0"/>
              <a:t>47.9 Equipment</a:t>
            </a:r>
          </a:p>
          <a:p>
            <a:pPr lvl="1"/>
            <a:r>
              <a:rPr lang="en-US" sz="1800" dirty="0"/>
              <a:t>Boots</a:t>
            </a:r>
            <a:r>
              <a:rPr lang="en-US" sz="1800" b="0" dirty="0"/>
              <a:t> may be requested to be replaced, as needed, every </a:t>
            </a:r>
            <a:r>
              <a:rPr lang="en-US" sz="1800" dirty="0"/>
              <a:t>3 years</a:t>
            </a:r>
            <a:r>
              <a:rPr lang="en-US" sz="1800" b="0" dirty="0"/>
              <a:t>.</a:t>
            </a:r>
          </a:p>
          <a:p>
            <a:pPr lvl="1"/>
            <a:r>
              <a:rPr lang="en-US" sz="1800" b="0" dirty="0"/>
              <a:t>One </a:t>
            </a:r>
            <a:r>
              <a:rPr lang="en-US" sz="1800" dirty="0"/>
              <a:t>vest</a:t>
            </a:r>
            <a:r>
              <a:rPr lang="en-US" sz="1800" b="0" dirty="0"/>
              <a:t> and one </a:t>
            </a:r>
            <a:r>
              <a:rPr lang="en-US" sz="1800" dirty="0"/>
              <a:t>jacket</a:t>
            </a:r>
            <a:r>
              <a:rPr lang="en-US" sz="1800" b="0" dirty="0"/>
              <a:t> will be provided at hire. Jackets and vests may be requested to be replaced, as needed, every </a:t>
            </a:r>
            <a:r>
              <a:rPr lang="en-US" sz="1800" dirty="0"/>
              <a:t>5 years</a:t>
            </a:r>
            <a:r>
              <a:rPr lang="en-US" sz="1800" b="0" dirty="0"/>
              <a:t>. </a:t>
            </a:r>
          </a:p>
          <a:p>
            <a:pPr lvl="1"/>
            <a:r>
              <a:rPr lang="en-US" sz="1800" dirty="0"/>
              <a:t>Helmets</a:t>
            </a:r>
            <a:r>
              <a:rPr lang="en-US" sz="1800" b="0" dirty="0"/>
              <a:t> must be DOI/USFS approved, and ALNW will work with nurses to provide a properly fitted helmet.</a:t>
            </a:r>
          </a:p>
          <a:p>
            <a:pPr lvl="1"/>
            <a:r>
              <a:rPr lang="en-US" sz="1800" b="0" dirty="0"/>
              <a:t>Safety equipment will be replaced when regular wear and tear indicates the need for replacement, as approved by management.</a:t>
            </a:r>
          </a:p>
          <a:p>
            <a:r>
              <a:rPr lang="en-US" sz="2000" b="0" dirty="0"/>
              <a:t>47.10 Mileage, </a:t>
            </a:r>
            <a:r>
              <a:rPr lang="en-US" sz="2000" u="sng" dirty="0"/>
              <a:t>Lodging</a:t>
            </a:r>
            <a:r>
              <a:rPr lang="en-US" sz="2000" b="0" dirty="0"/>
              <a:t>, and Per Diem</a:t>
            </a:r>
          </a:p>
          <a:p>
            <a:pPr lvl="1"/>
            <a:r>
              <a:rPr lang="en-US" sz="1600" b="0" dirty="0"/>
              <a:t>Employer will provide mileage, </a:t>
            </a:r>
            <a:r>
              <a:rPr lang="en-US" sz="1600" u="sng" dirty="0"/>
              <a:t>lodging</a:t>
            </a:r>
            <a:r>
              <a:rPr lang="en-US" sz="1600" b="0" dirty="0"/>
              <a:t>, and meal </a:t>
            </a:r>
            <a:br>
              <a:rPr lang="en-US" sz="1600" b="0" dirty="0"/>
            </a:br>
            <a:r>
              <a:rPr lang="en-US" sz="1600" b="0" dirty="0"/>
              <a:t>reimbursement in accordance with UW and ALNW policy while </a:t>
            </a:r>
            <a:br>
              <a:rPr lang="en-US" sz="1600" b="0" dirty="0"/>
            </a:br>
            <a:r>
              <a:rPr lang="en-US" sz="1600" b="0" dirty="0"/>
              <a:t>in travel status.</a:t>
            </a:r>
          </a:p>
        </p:txBody>
      </p:sp>
    </p:spTree>
    <p:extLst>
      <p:ext uri="{BB962C8B-B14F-4D97-AF65-F5344CB8AC3E}">
        <p14:creationId xmlns:p14="http://schemas.microsoft.com/office/powerpoint/2010/main" val="334294005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2330A3-BEC1-AEE4-7082-C7449D999A5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47717CD-ACF3-7BF4-9309-E8EA3A0C8F10}"/>
              </a:ext>
            </a:extLst>
          </p:cNvPr>
          <p:cNvSpPr>
            <a:spLocks noGrp="1"/>
          </p:cNvSpPr>
          <p:nvPr>
            <p:ph type="body" sz="quarter" idx="10"/>
          </p:nvPr>
        </p:nvSpPr>
        <p:spPr/>
        <p:txBody>
          <a:bodyPr/>
          <a:lstStyle/>
          <a:p>
            <a:r>
              <a:rPr lang="en-US" dirty="0"/>
              <a:t>Article 47 – Airlift Northwest</a:t>
            </a:r>
          </a:p>
        </p:txBody>
      </p:sp>
      <p:sp>
        <p:nvSpPr>
          <p:cNvPr id="3" name="Text Placeholder 2">
            <a:extLst>
              <a:ext uri="{FF2B5EF4-FFF2-40B4-BE49-F238E27FC236}">
                <a16:creationId xmlns:a16="http://schemas.microsoft.com/office/drawing/2014/main" id="{B228E60A-59A9-8BC1-5C28-8A8E374365A8}"/>
              </a:ext>
            </a:extLst>
          </p:cNvPr>
          <p:cNvSpPr>
            <a:spLocks noGrp="1"/>
          </p:cNvSpPr>
          <p:nvPr>
            <p:ph type="body" sz="quarter" idx="11"/>
          </p:nvPr>
        </p:nvSpPr>
        <p:spPr/>
        <p:txBody>
          <a:bodyPr/>
          <a:lstStyle/>
          <a:p>
            <a:r>
              <a:rPr lang="en-US" sz="2000" b="0" dirty="0"/>
              <a:t>47.11 Aircraft out of Service </a:t>
            </a:r>
            <a:r>
              <a:rPr lang="en-US" sz="2000" u="sng" dirty="0"/>
              <a:t>and Reassignment</a:t>
            </a:r>
          </a:p>
          <a:p>
            <a:pPr lvl="1"/>
            <a:r>
              <a:rPr lang="en-US" sz="1600" b="0" dirty="0"/>
              <a:t>Moved language from MOU into Article 47.</a:t>
            </a:r>
          </a:p>
          <a:p>
            <a:pPr lvl="1"/>
            <a:r>
              <a:rPr lang="en-US" sz="1600" b="0" dirty="0"/>
              <a:t>For reassignment, ALNW will pay drive time from their temporary duty station to their home or official duty station, whichever is closer, at the appropriate rate of pay.</a:t>
            </a:r>
          </a:p>
          <a:p>
            <a:r>
              <a:rPr lang="en-US" sz="2000" b="0" dirty="0"/>
              <a:t>47.14 Twenty-Four Hour Shifts</a:t>
            </a:r>
          </a:p>
          <a:p>
            <a:pPr lvl="1"/>
            <a:r>
              <a:rPr lang="en-US" sz="1600" b="0" dirty="0"/>
              <a:t>If management must change a start time, affected RNs will be notified of the change at least 6 weeks prior to its implementation.</a:t>
            </a:r>
          </a:p>
          <a:p>
            <a:pPr lvl="2"/>
            <a:r>
              <a:rPr lang="en-US" sz="1400" b="0" dirty="0"/>
              <a:t>Increased from 4 weeks. </a:t>
            </a:r>
          </a:p>
          <a:p>
            <a:r>
              <a:rPr lang="en-US" sz="2000" b="0" dirty="0"/>
              <a:t>47.15 Nurse Replacement</a:t>
            </a:r>
          </a:p>
          <a:p>
            <a:pPr lvl="1"/>
            <a:r>
              <a:rPr lang="en-US" sz="1600" b="0" dirty="0"/>
              <a:t>Open shifts will be offered based upon the desired crew skill mix. </a:t>
            </a:r>
          </a:p>
        </p:txBody>
      </p:sp>
    </p:spTree>
    <p:extLst>
      <p:ext uri="{BB962C8B-B14F-4D97-AF65-F5344CB8AC3E}">
        <p14:creationId xmlns:p14="http://schemas.microsoft.com/office/powerpoint/2010/main" val="13363070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9B1E6-A741-0354-6F7C-434A4A2FFFD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6DAE8849-B267-AB2C-0110-77EFB6C48087}"/>
              </a:ext>
            </a:extLst>
          </p:cNvPr>
          <p:cNvSpPr>
            <a:spLocks noGrp="1"/>
          </p:cNvSpPr>
          <p:nvPr>
            <p:ph type="body" sz="quarter" idx="10"/>
          </p:nvPr>
        </p:nvSpPr>
        <p:spPr/>
        <p:txBody>
          <a:bodyPr/>
          <a:lstStyle/>
          <a:p>
            <a:r>
              <a:rPr lang="en-US" dirty="0"/>
              <a:t>Article 47 – Airlift Northwest</a:t>
            </a:r>
          </a:p>
        </p:txBody>
      </p:sp>
      <p:sp>
        <p:nvSpPr>
          <p:cNvPr id="3" name="Text Placeholder 2">
            <a:extLst>
              <a:ext uri="{FF2B5EF4-FFF2-40B4-BE49-F238E27FC236}">
                <a16:creationId xmlns:a16="http://schemas.microsoft.com/office/drawing/2014/main" id="{C5C3232F-384E-65A1-D0B5-E7636596C778}"/>
              </a:ext>
            </a:extLst>
          </p:cNvPr>
          <p:cNvSpPr>
            <a:spLocks noGrp="1"/>
          </p:cNvSpPr>
          <p:nvPr>
            <p:ph type="body" sz="quarter" idx="11"/>
          </p:nvPr>
        </p:nvSpPr>
        <p:spPr/>
        <p:txBody>
          <a:bodyPr/>
          <a:lstStyle/>
          <a:p>
            <a:r>
              <a:rPr lang="en-US" sz="2000" b="0" dirty="0"/>
              <a:t>47.16 Hours of Work and Overtime</a:t>
            </a:r>
            <a:endParaRPr lang="en-US" sz="2000" u="sng" dirty="0"/>
          </a:p>
          <a:p>
            <a:pPr lvl="1"/>
            <a:r>
              <a:rPr lang="en-US" sz="1600" b="0" dirty="0"/>
              <a:t>Struck language regarding rounding practice.</a:t>
            </a:r>
          </a:p>
          <a:p>
            <a:pPr lvl="1"/>
            <a:r>
              <a:rPr lang="en-US" sz="1600" b="0" dirty="0"/>
              <a:t>Comp time: Increased maximum accrual from 40 hours to </a:t>
            </a:r>
            <a:r>
              <a:rPr lang="en-US" sz="1600" dirty="0"/>
              <a:t>240 hours</a:t>
            </a:r>
            <a:r>
              <a:rPr lang="en-US" sz="1600" b="0" dirty="0"/>
              <a:t>.</a:t>
            </a:r>
          </a:p>
          <a:p>
            <a:r>
              <a:rPr lang="en-US" sz="2000" b="0" dirty="0"/>
              <a:t>47.21 Bereavement Leave</a:t>
            </a:r>
          </a:p>
          <a:p>
            <a:pPr lvl="1"/>
            <a:r>
              <a:rPr lang="en-US" sz="1600" b="0" dirty="0"/>
              <a:t>Increased from 2 shifts totaling 48 hours to </a:t>
            </a:r>
            <a:r>
              <a:rPr lang="en-US" sz="1600" dirty="0"/>
              <a:t>2.5 shifts </a:t>
            </a:r>
            <a:r>
              <a:rPr lang="en-US" sz="1600" b="0" dirty="0"/>
              <a:t>totaling </a:t>
            </a:r>
            <a:r>
              <a:rPr lang="en-US" sz="1600" dirty="0"/>
              <a:t>60 hours</a:t>
            </a:r>
            <a:r>
              <a:rPr lang="en-US" sz="1600" b="0" dirty="0"/>
              <a:t>.</a:t>
            </a:r>
          </a:p>
          <a:p>
            <a:r>
              <a:rPr lang="en-US" sz="2000" b="0" dirty="0"/>
              <a:t>47.24 Job posting and Transfer</a:t>
            </a:r>
          </a:p>
          <a:p>
            <a:pPr lvl="1"/>
            <a:r>
              <a:rPr lang="en-US" sz="1600" b="0" dirty="0"/>
              <a:t>Seniority defined as length of unbroken service with ALNW (no longer by base). </a:t>
            </a:r>
          </a:p>
          <a:p>
            <a:r>
              <a:rPr lang="en-US" sz="2000" b="0" dirty="0"/>
              <a:t>47.25 Service Commitment</a:t>
            </a:r>
          </a:p>
          <a:p>
            <a:pPr lvl="1"/>
            <a:r>
              <a:rPr lang="en-US" sz="1600" b="0" dirty="0"/>
              <a:t>Newly hired and currently employed nurses who choose to relocate and receive a relocation allowance may be required to serve a minimum of </a:t>
            </a:r>
            <a:r>
              <a:rPr lang="en-US" sz="1600" dirty="0"/>
              <a:t>one year </a:t>
            </a:r>
            <a:r>
              <a:rPr lang="en-US" sz="1600" b="0" dirty="0"/>
              <a:t>at their base before being considered for transfer to another base.</a:t>
            </a:r>
          </a:p>
          <a:p>
            <a:pPr lvl="2"/>
            <a:r>
              <a:rPr lang="en-US" sz="1400" b="0" dirty="0"/>
              <a:t>Decreased from </a:t>
            </a:r>
            <a:r>
              <a:rPr lang="en-US" sz="1400" dirty="0"/>
              <a:t>two years</a:t>
            </a:r>
            <a:r>
              <a:rPr lang="en-US" sz="1400" b="0" dirty="0"/>
              <a:t>.</a:t>
            </a:r>
          </a:p>
          <a:p>
            <a:r>
              <a:rPr lang="en-US" sz="2000" b="0" dirty="0"/>
              <a:t>47.29 Compensation</a:t>
            </a:r>
          </a:p>
          <a:p>
            <a:pPr lvl="1"/>
            <a:r>
              <a:rPr lang="en-US" sz="1600" b="0" dirty="0"/>
              <a:t>ALNW RNs regularly assigned to work at the Juneau base shall</a:t>
            </a:r>
            <a:br>
              <a:rPr lang="en-US" sz="1600" b="0" dirty="0"/>
            </a:br>
            <a:r>
              <a:rPr lang="en-US" sz="1600" b="0" dirty="0"/>
              <a:t>receive 5% Alaska premium (calculated on base pay only).</a:t>
            </a:r>
          </a:p>
          <a:p>
            <a:pPr lvl="1"/>
            <a:endParaRPr lang="en-US" sz="1600" b="0" dirty="0"/>
          </a:p>
        </p:txBody>
      </p:sp>
    </p:spTree>
    <p:extLst>
      <p:ext uri="{BB962C8B-B14F-4D97-AF65-F5344CB8AC3E}">
        <p14:creationId xmlns:p14="http://schemas.microsoft.com/office/powerpoint/2010/main" val="23536113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8CFA9-87BA-4F8D-A40D-B425F671822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FC26F04-F43C-23FD-1D37-9F043E1B7AF8}"/>
              </a:ext>
            </a:extLst>
          </p:cNvPr>
          <p:cNvSpPr>
            <a:spLocks noGrp="1"/>
          </p:cNvSpPr>
          <p:nvPr>
            <p:ph type="body" sz="quarter" idx="10"/>
          </p:nvPr>
        </p:nvSpPr>
        <p:spPr/>
        <p:txBody>
          <a:bodyPr/>
          <a:lstStyle/>
          <a:p>
            <a:r>
              <a:rPr lang="en-US" dirty="0"/>
              <a:t>New Article – Inclement Weather and Suspended Operations</a:t>
            </a:r>
          </a:p>
        </p:txBody>
      </p:sp>
      <p:sp>
        <p:nvSpPr>
          <p:cNvPr id="3" name="Text Placeholder 2">
            <a:extLst>
              <a:ext uri="{FF2B5EF4-FFF2-40B4-BE49-F238E27FC236}">
                <a16:creationId xmlns:a16="http://schemas.microsoft.com/office/drawing/2014/main" id="{0D55E823-665A-2FAC-9A42-991FBBF3483A}"/>
              </a:ext>
            </a:extLst>
          </p:cNvPr>
          <p:cNvSpPr>
            <a:spLocks noGrp="1"/>
          </p:cNvSpPr>
          <p:nvPr>
            <p:ph type="body" sz="quarter" idx="11"/>
          </p:nvPr>
        </p:nvSpPr>
        <p:spPr/>
        <p:txBody>
          <a:bodyPr/>
          <a:lstStyle/>
          <a:p>
            <a:r>
              <a:rPr lang="en-US" b="0" dirty="0"/>
              <a:t>New article outlining process during suspended operations and inclement weather.</a:t>
            </a:r>
          </a:p>
          <a:p>
            <a:pPr lvl="1"/>
            <a:r>
              <a:rPr lang="en-US" b="0" dirty="0"/>
              <a:t>Includes options for employees who lose regular work time as a result of suspended operations or severe weather conditions.</a:t>
            </a:r>
          </a:p>
          <a:p>
            <a:pPr lvl="1"/>
            <a:r>
              <a:rPr lang="en-US" b="0" dirty="0"/>
              <a:t>States that employees designated as essential must make all reasonable efforts to report to work as scheduled.</a:t>
            </a:r>
          </a:p>
          <a:p>
            <a:r>
              <a:rPr lang="en-US" b="0" dirty="0"/>
              <a:t>Mirrors current language in SEIU 925 and WFSE.</a:t>
            </a:r>
          </a:p>
        </p:txBody>
      </p:sp>
    </p:spTree>
    <p:extLst>
      <p:ext uri="{BB962C8B-B14F-4D97-AF65-F5344CB8AC3E}">
        <p14:creationId xmlns:p14="http://schemas.microsoft.com/office/powerpoint/2010/main" val="959466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5B657-C69F-4409-190E-F465CA8B214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4232A81-5591-9651-1CAF-89F5AD2658DA}"/>
              </a:ext>
            </a:extLst>
          </p:cNvPr>
          <p:cNvSpPr>
            <a:spLocks noGrp="1"/>
          </p:cNvSpPr>
          <p:nvPr>
            <p:ph type="body" sz="quarter" idx="10"/>
          </p:nvPr>
        </p:nvSpPr>
        <p:spPr/>
        <p:txBody>
          <a:bodyPr/>
          <a:lstStyle/>
          <a:p>
            <a:r>
              <a:rPr lang="en-US" dirty="0"/>
              <a:t>MOU – Professional Development Workgroup</a:t>
            </a:r>
          </a:p>
        </p:txBody>
      </p:sp>
      <p:sp>
        <p:nvSpPr>
          <p:cNvPr id="3" name="Text Placeholder 2">
            <a:extLst>
              <a:ext uri="{FF2B5EF4-FFF2-40B4-BE49-F238E27FC236}">
                <a16:creationId xmlns:a16="http://schemas.microsoft.com/office/drawing/2014/main" id="{2EA81F47-BAC9-F449-3A1B-05C12809297C}"/>
              </a:ext>
            </a:extLst>
          </p:cNvPr>
          <p:cNvSpPr>
            <a:spLocks noGrp="1"/>
          </p:cNvSpPr>
          <p:nvPr>
            <p:ph type="body" sz="quarter" idx="11"/>
          </p:nvPr>
        </p:nvSpPr>
        <p:spPr/>
        <p:txBody>
          <a:bodyPr/>
          <a:lstStyle/>
          <a:p>
            <a:r>
              <a:rPr lang="en-US" sz="2000" b="0" dirty="0"/>
              <a:t>Will be established within 6 months of ratification.</a:t>
            </a:r>
          </a:p>
          <a:p>
            <a:r>
              <a:rPr lang="en-US" sz="2000" b="0" dirty="0"/>
              <a:t>Purpose is to explore possible strategies to recognize and define responsibilities performed by APPs in addition to direct patient care.</a:t>
            </a:r>
          </a:p>
          <a:p>
            <a:r>
              <a:rPr lang="en-US" sz="2000" b="0" dirty="0"/>
              <a:t>Workgroup will include:</a:t>
            </a:r>
          </a:p>
          <a:p>
            <a:pPr lvl="1"/>
            <a:r>
              <a:rPr lang="en-US" sz="1800" b="0" dirty="0"/>
              <a:t>APP leadership (director level).</a:t>
            </a:r>
          </a:p>
          <a:p>
            <a:pPr lvl="1"/>
            <a:r>
              <a:rPr lang="en-US" sz="1800" b="0" dirty="0"/>
              <a:t>Up to </a:t>
            </a:r>
            <a:r>
              <a:rPr lang="en-US" sz="1800" dirty="0"/>
              <a:t>two</a:t>
            </a:r>
            <a:r>
              <a:rPr lang="en-US" sz="1800" b="0" dirty="0"/>
              <a:t> union-appointed representatives from outpatient services, and </a:t>
            </a:r>
            <a:r>
              <a:rPr lang="en-US" sz="1800" dirty="0"/>
              <a:t>two</a:t>
            </a:r>
            <a:r>
              <a:rPr lang="en-US" sz="1800" b="0" dirty="0"/>
              <a:t> from inpatient services.</a:t>
            </a:r>
          </a:p>
          <a:p>
            <a:r>
              <a:rPr lang="en-US" sz="2000" b="0" dirty="0"/>
              <a:t>Workgroup will meet at least </a:t>
            </a:r>
            <a:r>
              <a:rPr lang="en-US" sz="2000" dirty="0"/>
              <a:t>four</a:t>
            </a:r>
            <a:r>
              <a:rPr lang="en-US" sz="2000" b="0" dirty="0"/>
              <a:t> times, every three months, over a period of twelve months.</a:t>
            </a:r>
          </a:p>
          <a:p>
            <a:r>
              <a:rPr lang="en-US" sz="2000" b="0" dirty="0"/>
              <a:t>Workgroup will submit written recommendations to the Executive Leadership Team, who will provide a written response within three months.</a:t>
            </a:r>
          </a:p>
        </p:txBody>
      </p:sp>
    </p:spTree>
    <p:extLst>
      <p:ext uri="{BB962C8B-B14F-4D97-AF65-F5344CB8AC3E}">
        <p14:creationId xmlns:p14="http://schemas.microsoft.com/office/powerpoint/2010/main" val="20438442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9EE5A-966D-65AC-DC61-DA4B185B4E6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33D6FE7-C679-CFBF-59A5-A5C6E49C7C7E}"/>
              </a:ext>
            </a:extLst>
          </p:cNvPr>
          <p:cNvSpPr>
            <a:spLocks noGrp="1"/>
          </p:cNvSpPr>
          <p:nvPr>
            <p:ph type="body" sz="quarter" idx="10"/>
          </p:nvPr>
        </p:nvSpPr>
        <p:spPr/>
        <p:txBody>
          <a:bodyPr/>
          <a:lstStyle/>
          <a:p>
            <a:r>
              <a:rPr lang="en-US" dirty="0"/>
              <a:t>MOU – Nursing Advancement Exploration Group</a:t>
            </a:r>
          </a:p>
        </p:txBody>
      </p:sp>
      <p:sp>
        <p:nvSpPr>
          <p:cNvPr id="3" name="Text Placeholder 2">
            <a:extLst>
              <a:ext uri="{FF2B5EF4-FFF2-40B4-BE49-F238E27FC236}">
                <a16:creationId xmlns:a16="http://schemas.microsoft.com/office/drawing/2014/main" id="{39D4170E-9103-9810-73FE-BBCD684B1AE9}"/>
              </a:ext>
            </a:extLst>
          </p:cNvPr>
          <p:cNvSpPr>
            <a:spLocks noGrp="1"/>
          </p:cNvSpPr>
          <p:nvPr>
            <p:ph type="body" sz="quarter" idx="11"/>
          </p:nvPr>
        </p:nvSpPr>
        <p:spPr/>
        <p:txBody>
          <a:bodyPr/>
          <a:lstStyle/>
          <a:p>
            <a:r>
              <a:rPr lang="en-US" sz="2000" b="0" dirty="0"/>
              <a:t>Within 6 months of ratification, the Employer will begin meeting to develop strategies to promote RN career advancement and recognition.</a:t>
            </a:r>
          </a:p>
          <a:p>
            <a:r>
              <a:rPr lang="en-US" sz="2000" b="0" dirty="0"/>
              <a:t>Workgroup will maintain equal representation between the Employer and Union, including:</a:t>
            </a:r>
          </a:p>
          <a:p>
            <a:pPr lvl="1"/>
            <a:r>
              <a:rPr lang="en-US" sz="1800" b="0" dirty="0"/>
              <a:t>Up to </a:t>
            </a:r>
            <a:r>
              <a:rPr lang="en-US" sz="1800" dirty="0"/>
              <a:t>six</a:t>
            </a:r>
            <a:r>
              <a:rPr lang="en-US" sz="1800" b="0" dirty="0"/>
              <a:t> union-appointed RNs;</a:t>
            </a:r>
          </a:p>
          <a:p>
            <a:pPr lvl="1"/>
            <a:r>
              <a:rPr lang="en-US" sz="1800" b="0" dirty="0"/>
              <a:t>At least </a:t>
            </a:r>
            <a:r>
              <a:rPr lang="en-US" sz="1800" dirty="0"/>
              <a:t>one</a:t>
            </a:r>
            <a:r>
              <a:rPr lang="en-US" sz="1800" b="0" dirty="0"/>
              <a:t> unit-level manager;</a:t>
            </a:r>
          </a:p>
          <a:p>
            <a:pPr lvl="1"/>
            <a:r>
              <a:rPr lang="en-US" sz="1800" b="0" dirty="0"/>
              <a:t>at least </a:t>
            </a:r>
            <a:r>
              <a:rPr lang="en-US" sz="1800" dirty="0"/>
              <a:t>one</a:t>
            </a:r>
            <a:r>
              <a:rPr lang="en-US" sz="1800" b="0" dirty="0"/>
              <a:t> Administrator</a:t>
            </a:r>
          </a:p>
          <a:p>
            <a:r>
              <a:rPr lang="en-US" sz="2000" b="0" dirty="0"/>
              <a:t>Workgroup will meet </a:t>
            </a:r>
            <a:r>
              <a:rPr lang="en-US" sz="2000" dirty="0"/>
              <a:t>quarterly</a:t>
            </a:r>
            <a:r>
              <a:rPr lang="en-US" sz="2000" b="0" dirty="0"/>
              <a:t> and produce a report to be submitted to the Nursing Executive Board by January 1, 2027.</a:t>
            </a:r>
          </a:p>
          <a:p>
            <a:pPr lvl="1"/>
            <a:r>
              <a:rPr lang="en-US" sz="1800" b="0" dirty="0"/>
              <a:t>Nursing E-Board will provide a written response within three months.</a:t>
            </a:r>
          </a:p>
        </p:txBody>
      </p:sp>
    </p:spTree>
    <p:extLst>
      <p:ext uri="{BB962C8B-B14F-4D97-AF65-F5344CB8AC3E}">
        <p14:creationId xmlns:p14="http://schemas.microsoft.com/office/powerpoint/2010/main" val="28242637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736FDE2-4A93-82C2-5D8C-FDC4A053F640}"/>
              </a:ext>
            </a:extLst>
          </p:cNvPr>
          <p:cNvSpPr>
            <a:spLocks noGrp="1"/>
          </p:cNvSpPr>
          <p:nvPr>
            <p:ph type="body" sz="quarter" idx="10"/>
          </p:nvPr>
        </p:nvSpPr>
        <p:spPr/>
        <p:txBody>
          <a:bodyPr/>
          <a:lstStyle/>
          <a:p>
            <a:r>
              <a:rPr lang="en-US" dirty="0"/>
              <a:t>MOU – APP Council Paid Time</a:t>
            </a:r>
          </a:p>
        </p:txBody>
      </p:sp>
      <p:sp>
        <p:nvSpPr>
          <p:cNvPr id="3" name="Text Placeholder 2">
            <a:extLst>
              <a:ext uri="{FF2B5EF4-FFF2-40B4-BE49-F238E27FC236}">
                <a16:creationId xmlns:a16="http://schemas.microsoft.com/office/drawing/2014/main" id="{DBF4248D-07EC-F216-0158-007D6301311E}"/>
              </a:ext>
            </a:extLst>
          </p:cNvPr>
          <p:cNvSpPr>
            <a:spLocks noGrp="1"/>
          </p:cNvSpPr>
          <p:nvPr>
            <p:ph type="body" sz="quarter" idx="11"/>
          </p:nvPr>
        </p:nvSpPr>
        <p:spPr/>
        <p:txBody>
          <a:bodyPr/>
          <a:lstStyle/>
          <a:p>
            <a:r>
              <a:rPr lang="en-US" sz="2000" b="0" dirty="0"/>
              <a:t>APP Council time and sub committee work will be considered work time and will be paid at the regular rate of pay.</a:t>
            </a:r>
          </a:p>
          <a:p>
            <a:pPr lvl="1"/>
            <a:r>
              <a:rPr lang="en-US" sz="1600" b="0" dirty="0"/>
              <a:t>Time spent on these meetings will not count towards RBS or the calculation of overtime.</a:t>
            </a:r>
          </a:p>
          <a:p>
            <a:r>
              <a:rPr lang="en-US" sz="2000" b="0" dirty="0"/>
              <a:t>Paid time in addition to council meeting time shall be provided for council members to complete their work.</a:t>
            </a:r>
          </a:p>
          <a:p>
            <a:r>
              <a:rPr lang="en-US" sz="2000" b="0" dirty="0"/>
              <a:t>Council members will be given release time for meetings scheduled during work shifts whenever possible.</a:t>
            </a:r>
          </a:p>
          <a:p>
            <a:pPr lvl="1"/>
            <a:r>
              <a:rPr lang="en-US" sz="1800" b="0" dirty="0"/>
              <a:t>Must be approved in advance by the supervisor.</a:t>
            </a:r>
          </a:p>
        </p:txBody>
      </p:sp>
    </p:spTree>
    <p:extLst>
      <p:ext uri="{BB962C8B-B14F-4D97-AF65-F5344CB8AC3E}">
        <p14:creationId xmlns:p14="http://schemas.microsoft.com/office/powerpoint/2010/main" val="31877606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BA787-812A-2AA4-1EE0-778A34DBBD5A}"/>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4C9B7148-AC47-6351-AB8D-8151092B15C1}"/>
              </a:ext>
            </a:extLst>
          </p:cNvPr>
          <p:cNvSpPr>
            <a:spLocks noGrp="1"/>
          </p:cNvSpPr>
          <p:nvPr>
            <p:ph type="body" sz="quarter" idx="10"/>
          </p:nvPr>
        </p:nvSpPr>
        <p:spPr/>
        <p:txBody>
          <a:bodyPr/>
          <a:lstStyle/>
          <a:p>
            <a:r>
              <a:rPr lang="en-US" dirty="0"/>
              <a:t>MOU – SANE/FNE Nurses</a:t>
            </a:r>
          </a:p>
        </p:txBody>
      </p:sp>
      <p:sp>
        <p:nvSpPr>
          <p:cNvPr id="3" name="Text Placeholder 2">
            <a:extLst>
              <a:ext uri="{FF2B5EF4-FFF2-40B4-BE49-F238E27FC236}">
                <a16:creationId xmlns:a16="http://schemas.microsoft.com/office/drawing/2014/main" id="{4BC4363D-86B7-9D71-8494-554C2503F331}"/>
              </a:ext>
            </a:extLst>
          </p:cNvPr>
          <p:cNvSpPr>
            <a:spLocks noGrp="1"/>
          </p:cNvSpPr>
          <p:nvPr>
            <p:ph type="body" sz="quarter" idx="11"/>
          </p:nvPr>
        </p:nvSpPr>
        <p:spPr/>
        <p:txBody>
          <a:bodyPr/>
          <a:lstStyle/>
          <a:p>
            <a:r>
              <a:rPr lang="en-US" b="0" dirty="0"/>
              <a:t>SANE/FNE nurses will receive case rate ($400) in addition to current rate of pay plus applicable premiums.</a:t>
            </a:r>
          </a:p>
          <a:p>
            <a:pPr lvl="1"/>
            <a:r>
              <a:rPr lang="en-US" b="0" dirty="0"/>
              <a:t>The case rate is $400 regardless of number of hours spent on the case.</a:t>
            </a:r>
          </a:p>
          <a:p>
            <a:r>
              <a:rPr lang="en-US" b="0" dirty="0"/>
              <a:t>Case is defined as a single patient and includes all aspects such as initial exam, assessment, evidence collection, paperwork, court appearances, etc.</a:t>
            </a:r>
          </a:p>
          <a:p>
            <a:r>
              <a:rPr lang="en-US" b="0" dirty="0"/>
              <a:t>If the scope of work or geography changes, the Employer will notify and bargain with the Union.</a:t>
            </a:r>
          </a:p>
        </p:txBody>
      </p:sp>
    </p:spTree>
    <p:extLst>
      <p:ext uri="{BB962C8B-B14F-4D97-AF65-F5344CB8AC3E}">
        <p14:creationId xmlns:p14="http://schemas.microsoft.com/office/powerpoint/2010/main" val="5490945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D0C3B-45D9-C287-E8F8-BD654B6E0E9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F288B9A-5B9E-6705-7039-0DAA7B271350}"/>
              </a:ext>
            </a:extLst>
          </p:cNvPr>
          <p:cNvSpPr>
            <a:spLocks noGrp="1"/>
          </p:cNvSpPr>
          <p:nvPr>
            <p:ph type="body" sz="quarter" idx="10"/>
          </p:nvPr>
        </p:nvSpPr>
        <p:spPr/>
        <p:txBody>
          <a:bodyPr/>
          <a:lstStyle/>
          <a:p>
            <a:r>
              <a:rPr lang="en-US" dirty="0"/>
              <a:t>MOU – ATR Transition and Rounding</a:t>
            </a:r>
          </a:p>
        </p:txBody>
      </p:sp>
      <p:sp>
        <p:nvSpPr>
          <p:cNvPr id="3" name="Text Placeholder 2">
            <a:extLst>
              <a:ext uri="{FF2B5EF4-FFF2-40B4-BE49-F238E27FC236}">
                <a16:creationId xmlns:a16="http://schemas.microsoft.com/office/drawing/2014/main" id="{35F57DDC-7B50-0F36-EA65-BF7F99ADA5C9}"/>
              </a:ext>
            </a:extLst>
          </p:cNvPr>
          <p:cNvSpPr>
            <a:spLocks noGrp="1"/>
          </p:cNvSpPr>
          <p:nvPr>
            <p:ph type="body" sz="quarter" idx="11"/>
          </p:nvPr>
        </p:nvSpPr>
        <p:spPr>
          <a:xfrm>
            <a:off x="659305" y="1599565"/>
            <a:ext cx="8076956" cy="4015497"/>
          </a:xfrm>
        </p:spPr>
        <p:txBody>
          <a:bodyPr/>
          <a:lstStyle/>
          <a:p>
            <a:r>
              <a:rPr lang="en-US" sz="1800" b="0" dirty="0"/>
              <a:t>Beginning </a:t>
            </a:r>
            <a:r>
              <a:rPr lang="en-US" sz="1800" dirty="0"/>
              <a:t>February 16, 2026</a:t>
            </a:r>
            <a:r>
              <a:rPr lang="en-US" sz="1800" b="0" dirty="0"/>
              <a:t>, the Employer will eliminate its rounding practice and will transition HMC from a salary model to ATR.</a:t>
            </a:r>
          </a:p>
          <a:p>
            <a:r>
              <a:rPr lang="en-US" sz="1800" b="0" dirty="0"/>
              <a:t>The following classifications will move from exempt to non-exempt:</a:t>
            </a:r>
          </a:p>
          <a:p>
            <a:pPr lvl="1"/>
            <a:r>
              <a:rPr lang="en-US" sz="1600" b="0" dirty="0"/>
              <a:t>RN 2/3, Social Worker, SLP 1/2/3, Dietitian 1/2, Imaging Tech Supervisor.</a:t>
            </a:r>
          </a:p>
          <a:p>
            <a:r>
              <a:rPr lang="en-US" sz="2000" b="0" dirty="0"/>
              <a:t>Each unit/department that includes affected members will hold </a:t>
            </a:r>
            <a:r>
              <a:rPr lang="en-US" sz="2000" dirty="0"/>
              <a:t>at least one all staff meeting </a:t>
            </a:r>
            <a:r>
              <a:rPr lang="en-US" sz="2000" b="0" dirty="0"/>
              <a:t>(on paid time) at least 30 days prior to implementation.</a:t>
            </a:r>
          </a:p>
          <a:p>
            <a:pPr lvl="1"/>
            <a:r>
              <a:rPr lang="en-US" sz="1600" b="0" dirty="0"/>
              <a:t>Will solicit input on implementing changes and will discuss challenges/concerns relating to vacation time off approval.</a:t>
            </a:r>
          </a:p>
          <a:p>
            <a:pPr lvl="1"/>
            <a:r>
              <a:rPr lang="en-US" sz="1600" b="0" dirty="0"/>
              <a:t>The units will hold at least one follow-up meeting (on paid time) within one month of the initial meeting.</a:t>
            </a:r>
          </a:p>
          <a:p>
            <a:pPr lvl="1"/>
            <a:r>
              <a:rPr lang="en-US" sz="1600" b="0" dirty="0"/>
              <a:t>Additional follow-up meetings may be requested.</a:t>
            </a:r>
          </a:p>
          <a:p>
            <a:r>
              <a:rPr lang="en-US" sz="2000" b="0" dirty="0"/>
              <a:t>Hospital-wide JLM will be scheduled between February 1, 2027, and April 15, 2027, to discuss vacation request, balances, and extended leave.</a:t>
            </a:r>
          </a:p>
        </p:txBody>
      </p:sp>
    </p:spTree>
    <p:extLst>
      <p:ext uri="{BB962C8B-B14F-4D97-AF65-F5344CB8AC3E}">
        <p14:creationId xmlns:p14="http://schemas.microsoft.com/office/powerpoint/2010/main" val="277461291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A5817-0A79-C868-FD25-FA303788268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7545A64-30B1-B7D2-170A-A010B9040DAD}"/>
              </a:ext>
            </a:extLst>
          </p:cNvPr>
          <p:cNvSpPr>
            <a:spLocks noGrp="1"/>
          </p:cNvSpPr>
          <p:nvPr>
            <p:ph type="body" sz="quarter" idx="10"/>
          </p:nvPr>
        </p:nvSpPr>
        <p:spPr/>
        <p:txBody>
          <a:bodyPr/>
          <a:lstStyle/>
          <a:p>
            <a:r>
              <a:rPr lang="en-US" dirty="0"/>
              <a:t>MOU – ATR Transition and Rounding</a:t>
            </a:r>
          </a:p>
        </p:txBody>
      </p:sp>
      <p:sp>
        <p:nvSpPr>
          <p:cNvPr id="3" name="Text Placeholder 2">
            <a:extLst>
              <a:ext uri="{FF2B5EF4-FFF2-40B4-BE49-F238E27FC236}">
                <a16:creationId xmlns:a16="http://schemas.microsoft.com/office/drawing/2014/main" id="{3D40EAFE-17AC-03B6-6B36-0EDD98339886}"/>
              </a:ext>
            </a:extLst>
          </p:cNvPr>
          <p:cNvSpPr>
            <a:spLocks noGrp="1"/>
          </p:cNvSpPr>
          <p:nvPr>
            <p:ph type="body" sz="quarter" idx="11"/>
          </p:nvPr>
        </p:nvSpPr>
        <p:spPr>
          <a:xfrm>
            <a:off x="659305" y="1599565"/>
            <a:ext cx="8076956" cy="4015497"/>
          </a:xfrm>
        </p:spPr>
        <p:txBody>
          <a:bodyPr/>
          <a:lstStyle/>
          <a:p>
            <a:r>
              <a:rPr lang="en-US" sz="1800" b="0" dirty="0"/>
              <a:t>RN Bargaining unit:</a:t>
            </a:r>
          </a:p>
          <a:p>
            <a:pPr lvl="1"/>
            <a:r>
              <a:rPr lang="en-US" sz="1600" u="sng" dirty="0"/>
              <a:t>From now until 6/30/27:</a:t>
            </a:r>
            <a:r>
              <a:rPr lang="en-US" sz="1600" b="0" dirty="0"/>
              <a:t> RNs working a 1.0 FTE and a majority of 12-hour shifts as of 11/26/25 will be permitted to schedule themselves up to 44 hours in a calendar week twice per four-week schedule period. 8 hours will be paid at overtime.</a:t>
            </a:r>
          </a:p>
          <a:p>
            <a:pPr lvl="1"/>
            <a:r>
              <a:rPr lang="en-US" sz="1600" u="sng" dirty="0"/>
              <a:t>Between 2/16/26 and 7/5/26 only</a:t>
            </a:r>
            <a:r>
              <a:rPr lang="en-US" sz="1600" dirty="0"/>
              <a:t>: </a:t>
            </a:r>
            <a:r>
              <a:rPr lang="en-US" sz="1600" b="0" dirty="0"/>
              <a:t>RNs working a 0.9 FTE and above and a majority of 12-hour shifts will be permitted to schedule themselves up to 48 hours in a calendar week once per four-week schedule period. 8 hours will be paid at overtime.</a:t>
            </a:r>
          </a:p>
          <a:p>
            <a:r>
              <a:rPr lang="en-US" sz="2000" b="0" dirty="0"/>
              <a:t>Social Worker/Dietitian/SLP Bargaining Unit:</a:t>
            </a:r>
          </a:p>
          <a:p>
            <a:pPr lvl="1"/>
            <a:r>
              <a:rPr lang="en-US" sz="1600" u="sng" dirty="0"/>
              <a:t>Between 2/16/26 and 7/5/26 only</a:t>
            </a:r>
            <a:r>
              <a:rPr lang="en-US" sz="1600" dirty="0"/>
              <a:t>: </a:t>
            </a:r>
            <a:r>
              <a:rPr lang="en-US" sz="1600" b="0" dirty="0"/>
              <a:t>Employees working a 1.0 FTE and a majority of shifts longer than 8 hours will be permitted to schedule themselves up to 44 hours in a calendar week twice per four-week schedule period. 8 hours will be paid at overtime.</a:t>
            </a:r>
          </a:p>
          <a:p>
            <a:pPr marL="457200" lvl="1" indent="0">
              <a:buNone/>
            </a:pPr>
            <a:endParaRPr lang="en-US" sz="1600" dirty="0"/>
          </a:p>
        </p:txBody>
      </p:sp>
    </p:spTree>
    <p:extLst>
      <p:ext uri="{BB962C8B-B14F-4D97-AF65-F5344CB8AC3E}">
        <p14:creationId xmlns:p14="http://schemas.microsoft.com/office/powerpoint/2010/main" val="10224856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t>Past Experience and R&amp;R Increases – </a:t>
            </a:r>
            <a:br>
              <a:rPr lang="en-US" dirty="0"/>
            </a:br>
            <a:r>
              <a:rPr lang="en-US" dirty="0"/>
              <a:t>NW Article 8, HMC Article 45</a:t>
            </a:r>
          </a:p>
        </p:txBody>
      </p:sp>
      <p:sp>
        <p:nvSpPr>
          <p:cNvPr id="4" name="Text Placeholder 5">
            <a:extLst>
              <a:ext uri="{FF2B5EF4-FFF2-40B4-BE49-F238E27FC236}">
                <a16:creationId xmlns:a16="http://schemas.microsoft.com/office/drawing/2014/main" id="{E28CABD9-BAB9-4D26-A097-D275848987AA}"/>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buFont typeface="Wingdings" panose="05000000000000000000" pitchFamily="2" charset="2"/>
              <a:buChar char="Ø"/>
            </a:pPr>
            <a:r>
              <a:rPr lang="en-US" sz="2400" dirty="0"/>
              <a:t>Recognition of Past Experience</a:t>
            </a:r>
          </a:p>
          <a:p>
            <a:pPr lvl="1">
              <a:buFont typeface="Wingdings" panose="05000000000000000000" pitchFamily="2" charset="2"/>
              <a:buChar char="Ø"/>
            </a:pPr>
            <a:r>
              <a:rPr lang="en-US" sz="1800" b="1" dirty="0"/>
              <a:t>New Language</a:t>
            </a:r>
            <a:r>
              <a:rPr lang="en-US" sz="1800" dirty="0"/>
              <a:t>: “Employees are encouraged to speak with their manager if they believe they are not on the appropriate step [based on years of experience </a:t>
            </a:r>
            <a:r>
              <a:rPr lang="en-US" sz="1800" b="1" i="1" dirty="0"/>
              <a:t>– NW only</a:t>
            </a:r>
            <a:r>
              <a:rPr lang="en-US" sz="1800" dirty="0"/>
              <a:t>]. The manager may request a recruitment &amp; retention increase and will follow up with a response to the employee.”</a:t>
            </a:r>
          </a:p>
          <a:p>
            <a:pPr>
              <a:buFont typeface="Wingdings" panose="05000000000000000000" pitchFamily="2" charset="2"/>
              <a:buChar char="Ø"/>
            </a:pPr>
            <a:r>
              <a:rPr lang="en-US" sz="2400" b="1" dirty="0"/>
              <a:t>Job Profile </a:t>
            </a:r>
            <a:r>
              <a:rPr lang="en-US" sz="2400" dirty="0"/>
              <a:t>Recruitment/Retention Increases</a:t>
            </a:r>
          </a:p>
          <a:p>
            <a:pPr lvl="1">
              <a:buFont typeface="Wingdings" panose="05000000000000000000" pitchFamily="2" charset="2"/>
              <a:buChar char="Ø"/>
            </a:pPr>
            <a:r>
              <a:rPr lang="en-US" sz="1800" dirty="0"/>
              <a:t>Allows the employer to increase the salary of classifications experiencing R&amp;R problems with 30 days’ union notice and bargaining.</a:t>
            </a:r>
          </a:p>
          <a:p>
            <a:pPr>
              <a:buFont typeface="Wingdings" panose="05000000000000000000" pitchFamily="2" charset="2"/>
              <a:buChar char="Ø"/>
            </a:pPr>
            <a:r>
              <a:rPr lang="en-US" sz="2400" b="1" dirty="0"/>
              <a:t>Employee</a:t>
            </a:r>
            <a:r>
              <a:rPr lang="en-US" sz="2400" dirty="0"/>
              <a:t> Recruitment/Retention Step Increases </a:t>
            </a:r>
          </a:p>
          <a:p>
            <a:pPr lvl="1">
              <a:buFont typeface="Wingdings" panose="05000000000000000000" pitchFamily="2" charset="2"/>
              <a:buChar char="Ø"/>
            </a:pPr>
            <a:r>
              <a:rPr lang="en-US" sz="1800" dirty="0"/>
              <a:t>Allows the employer to approve employee step increases at any time. </a:t>
            </a:r>
          </a:p>
          <a:p>
            <a:pPr marL="0" indent="0">
              <a:buNone/>
            </a:pPr>
            <a:endParaRPr lang="en-US" sz="2400" dirty="0"/>
          </a:p>
        </p:txBody>
      </p:sp>
    </p:spTree>
    <p:extLst>
      <p:ext uri="{BB962C8B-B14F-4D97-AF65-F5344CB8AC3E}">
        <p14:creationId xmlns:p14="http://schemas.microsoft.com/office/powerpoint/2010/main" val="253741668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9C2B6-82FD-6C83-7BF3-ABEDE5FE90D9}"/>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7AED2609-B758-5704-C7A4-3ADEC1267AB9}"/>
              </a:ext>
            </a:extLst>
          </p:cNvPr>
          <p:cNvSpPr>
            <a:spLocks noGrp="1"/>
          </p:cNvSpPr>
          <p:nvPr>
            <p:ph type="body" sz="quarter" idx="10"/>
          </p:nvPr>
        </p:nvSpPr>
        <p:spPr/>
        <p:txBody>
          <a:bodyPr/>
          <a:lstStyle/>
          <a:p>
            <a:r>
              <a:rPr lang="en-US" dirty="0"/>
              <a:t>MOU – ATR Transition and Rounding</a:t>
            </a:r>
          </a:p>
        </p:txBody>
      </p:sp>
      <p:sp>
        <p:nvSpPr>
          <p:cNvPr id="3" name="Text Placeholder 2">
            <a:extLst>
              <a:ext uri="{FF2B5EF4-FFF2-40B4-BE49-F238E27FC236}">
                <a16:creationId xmlns:a16="http://schemas.microsoft.com/office/drawing/2014/main" id="{45B069C1-55BC-0A9E-532C-A6DFDF000D26}"/>
              </a:ext>
            </a:extLst>
          </p:cNvPr>
          <p:cNvSpPr>
            <a:spLocks noGrp="1"/>
          </p:cNvSpPr>
          <p:nvPr>
            <p:ph type="body" sz="quarter" idx="11"/>
          </p:nvPr>
        </p:nvSpPr>
        <p:spPr>
          <a:xfrm>
            <a:off x="659305" y="1599565"/>
            <a:ext cx="8076956" cy="4015497"/>
          </a:xfrm>
        </p:spPr>
        <p:txBody>
          <a:bodyPr/>
          <a:lstStyle/>
          <a:p>
            <a:r>
              <a:rPr lang="en-US" sz="2000" b="0" dirty="0"/>
              <a:t>Additional language in CBA, </a:t>
            </a:r>
            <a:r>
              <a:rPr lang="en-US" sz="2000" dirty="0"/>
              <a:t>effective February 16, 2026</a:t>
            </a:r>
            <a:r>
              <a:rPr lang="en-US" sz="2000" b="0" dirty="0"/>
              <a:t>:</a:t>
            </a:r>
          </a:p>
          <a:p>
            <a:pPr lvl="1"/>
            <a:r>
              <a:rPr lang="en-US" sz="1800" b="0" dirty="0"/>
              <a:t>Article 14.5 No Work Off the Clock</a:t>
            </a:r>
          </a:p>
          <a:p>
            <a:pPr lvl="2"/>
            <a:r>
              <a:rPr lang="en-US" sz="1600" b="0" dirty="0"/>
              <a:t>“There will be no charting or performance of other work duties while clocked out.”</a:t>
            </a:r>
          </a:p>
          <a:p>
            <a:pPr lvl="2"/>
            <a:r>
              <a:rPr lang="en-US" sz="1600" dirty="0"/>
              <a:t>This should be current practice.</a:t>
            </a:r>
          </a:p>
          <a:p>
            <a:pPr lvl="1"/>
            <a:r>
              <a:rPr lang="en-US" sz="1800" b="0" dirty="0"/>
              <a:t>Article 17.2 Vacation Time Off</a:t>
            </a:r>
          </a:p>
          <a:p>
            <a:pPr lvl="2"/>
            <a:r>
              <a:rPr lang="en-US" sz="1600" b="0" dirty="0"/>
              <a:t>“The Employer will make a good faith effort to accommodate </a:t>
            </a:r>
            <a:r>
              <a:rPr lang="en-US" sz="1600" dirty="0"/>
              <a:t>vacation requests</a:t>
            </a:r>
            <a:r>
              <a:rPr lang="en-US" sz="1600" b="0" dirty="0"/>
              <a:t>. When an employee’s vacation request cannot be approved, the supervisor shall schedule the employee’s vacation at the next earliest date requested by the employee and deemed possible by the supervisor. If an employee’s request for vacation time is denied, the Employer, upon request, must provide the reason for denying vacation leave electronically or in writing.”</a:t>
            </a:r>
          </a:p>
          <a:p>
            <a:pPr lvl="2"/>
            <a:r>
              <a:rPr lang="en-US" sz="1600" b="0" dirty="0"/>
              <a:t>“The Employer will make a good faith effort to accommodate all </a:t>
            </a:r>
            <a:r>
              <a:rPr lang="en-US" sz="1600" dirty="0"/>
              <a:t>requests for extended leaves </a:t>
            </a:r>
            <a:r>
              <a:rPr lang="en-US" sz="1600" b="0" dirty="0"/>
              <a:t>and will collaborate with employees in accommodating those requests. Exceptions may be </a:t>
            </a:r>
            <a:br>
              <a:rPr lang="en-US" sz="1600" b="0" dirty="0"/>
            </a:br>
            <a:r>
              <a:rPr lang="en-US" sz="1600" b="0" dirty="0"/>
              <a:t>granted for approval of extended leaves beyond those </a:t>
            </a:r>
            <a:br>
              <a:rPr lang="en-US" sz="1600" b="0" dirty="0"/>
            </a:br>
            <a:r>
              <a:rPr lang="en-US" sz="1600" b="0" dirty="0"/>
              <a:t>outlined by Employer policy at management discretion.”</a:t>
            </a:r>
          </a:p>
          <a:p>
            <a:pPr marL="457200" lvl="1" indent="0">
              <a:buNone/>
            </a:pPr>
            <a:endParaRPr lang="en-US" sz="1600" dirty="0"/>
          </a:p>
        </p:txBody>
      </p:sp>
    </p:spTree>
    <p:extLst>
      <p:ext uri="{BB962C8B-B14F-4D97-AF65-F5344CB8AC3E}">
        <p14:creationId xmlns:p14="http://schemas.microsoft.com/office/powerpoint/2010/main" val="462085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E83B46-6C76-74E0-F643-FB3EC63ED235}"/>
              </a:ext>
            </a:extLst>
          </p:cNvPr>
          <p:cNvSpPr>
            <a:spLocks noGrp="1"/>
          </p:cNvSpPr>
          <p:nvPr>
            <p:ph type="body" sz="quarter" idx="10"/>
          </p:nvPr>
        </p:nvSpPr>
        <p:spPr/>
        <p:txBody>
          <a:bodyPr/>
          <a:lstStyle/>
          <a:p>
            <a:r>
              <a:rPr lang="en-US" dirty="0"/>
              <a:t>MOU – New Top Step</a:t>
            </a:r>
          </a:p>
        </p:txBody>
      </p:sp>
      <p:sp>
        <p:nvSpPr>
          <p:cNvPr id="4" name="Text Placeholder 3">
            <a:extLst>
              <a:ext uri="{FF2B5EF4-FFF2-40B4-BE49-F238E27FC236}">
                <a16:creationId xmlns:a16="http://schemas.microsoft.com/office/drawing/2014/main" id="{ED88118C-EE33-2CCA-FC0B-4EC2E8FCA073}"/>
              </a:ext>
            </a:extLst>
          </p:cNvPr>
          <p:cNvSpPr>
            <a:spLocks noGrp="1"/>
          </p:cNvSpPr>
          <p:nvPr>
            <p:ph type="body" sz="quarter" idx="12"/>
          </p:nvPr>
        </p:nvSpPr>
        <p:spPr/>
        <p:txBody>
          <a:bodyPr/>
          <a:lstStyle/>
          <a:p>
            <a:pPr marL="285750" indent="-285750" algn="l">
              <a:buFont typeface="Wingdings" panose="05000000000000000000" pitchFamily="2" charset="2"/>
              <a:buChar char="Ø"/>
            </a:pPr>
            <a:r>
              <a:rPr lang="en-US" sz="2800" i="0" u="none" strike="noStrike" baseline="0" dirty="0">
                <a:solidFill>
                  <a:schemeClr val="tx1"/>
                </a:solidFill>
                <a:latin typeface="Encode Sans Normal Black"/>
              </a:rPr>
              <a:t>Added new top step to RN pay table. </a:t>
            </a:r>
          </a:p>
          <a:p>
            <a:pPr marL="742950" lvl="1" indent="-285750">
              <a:buFont typeface="Wingdings" panose="05000000000000000000" pitchFamily="2" charset="2"/>
              <a:buChar char="Ø"/>
            </a:pPr>
            <a:r>
              <a:rPr lang="en-US" sz="2400" dirty="0">
                <a:solidFill>
                  <a:schemeClr val="tx1"/>
                </a:solidFill>
              </a:rPr>
              <a:t>Top step is 2% above previous step.</a:t>
            </a:r>
          </a:p>
          <a:p>
            <a:pPr marL="742950" lvl="1" indent="-285750">
              <a:buFont typeface="Wingdings" panose="05000000000000000000" pitchFamily="2" charset="2"/>
              <a:buChar char="Ø"/>
            </a:pPr>
            <a:r>
              <a:rPr lang="en-US" sz="2400" dirty="0">
                <a:solidFill>
                  <a:schemeClr val="tx1"/>
                </a:solidFill>
              </a:rPr>
              <a:t>Effective date is January 1, 2026. </a:t>
            </a:r>
            <a:endParaRPr lang="en-US" sz="2400" u="sng" dirty="0">
              <a:solidFill>
                <a:schemeClr val="tx1"/>
              </a:solidFill>
            </a:endParaRPr>
          </a:p>
        </p:txBody>
      </p:sp>
    </p:spTree>
    <p:extLst>
      <p:ext uri="{BB962C8B-B14F-4D97-AF65-F5344CB8AC3E}">
        <p14:creationId xmlns:p14="http://schemas.microsoft.com/office/powerpoint/2010/main" val="42472306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785E4-E8EA-EC72-8906-1BD1F83BF9AE}"/>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970B807C-90A2-3DF9-3DB5-65EE075CB765}"/>
              </a:ext>
            </a:extLst>
          </p:cNvPr>
          <p:cNvSpPr>
            <a:spLocks noGrp="1"/>
          </p:cNvSpPr>
          <p:nvPr>
            <p:ph type="body" sz="quarter" idx="10"/>
          </p:nvPr>
        </p:nvSpPr>
        <p:spPr/>
        <p:txBody>
          <a:bodyPr/>
          <a:lstStyle/>
          <a:p>
            <a:r>
              <a:rPr lang="en-US" dirty="0"/>
              <a:t>MOU – Non-Monetary Steps</a:t>
            </a:r>
          </a:p>
        </p:txBody>
      </p:sp>
      <p:sp>
        <p:nvSpPr>
          <p:cNvPr id="3" name="Text Placeholder 2">
            <a:extLst>
              <a:ext uri="{FF2B5EF4-FFF2-40B4-BE49-F238E27FC236}">
                <a16:creationId xmlns:a16="http://schemas.microsoft.com/office/drawing/2014/main" id="{236F3D95-8F2E-E794-289A-A72DC3C89A91}"/>
              </a:ext>
            </a:extLst>
          </p:cNvPr>
          <p:cNvSpPr>
            <a:spLocks noGrp="1"/>
          </p:cNvSpPr>
          <p:nvPr>
            <p:ph type="body" sz="quarter" idx="11"/>
          </p:nvPr>
        </p:nvSpPr>
        <p:spPr/>
        <p:txBody>
          <a:bodyPr/>
          <a:lstStyle/>
          <a:p>
            <a:pPr>
              <a:buFont typeface="Wingdings" panose="05000000000000000000" pitchFamily="2" charset="2"/>
              <a:buChar char="Ø"/>
            </a:pPr>
            <a:r>
              <a:rPr lang="en-US" b="0" dirty="0"/>
              <a:t>Eliminated all non-monetary steps on RN pay table.</a:t>
            </a:r>
          </a:p>
          <a:p>
            <a:pPr>
              <a:buFont typeface="Wingdings" panose="05000000000000000000" pitchFamily="2" charset="2"/>
              <a:buChar char="Ø"/>
            </a:pPr>
            <a:r>
              <a:rPr lang="en-US" b="0" dirty="0"/>
              <a:t>Where there is a non-monetary step, the value of the non-monetary step will be increased by half the difference between the step below and the step above.</a:t>
            </a:r>
          </a:p>
          <a:p>
            <a:pPr marL="0" indent="0">
              <a:buNone/>
            </a:pPr>
            <a:endParaRPr lang="en-US" dirty="0"/>
          </a:p>
        </p:txBody>
      </p:sp>
    </p:spTree>
    <p:extLst>
      <p:ext uri="{BB962C8B-B14F-4D97-AF65-F5344CB8AC3E}">
        <p14:creationId xmlns:p14="http://schemas.microsoft.com/office/powerpoint/2010/main" val="1337476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D5A3D-2C43-1B5C-2F8F-F015E2BFBDED}"/>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E9B53F9F-EACB-FC75-28A7-2B795DB3D633}"/>
              </a:ext>
            </a:extLst>
          </p:cNvPr>
          <p:cNvSpPr>
            <a:spLocks noGrp="1"/>
          </p:cNvSpPr>
          <p:nvPr>
            <p:ph type="body" sz="quarter" idx="10"/>
          </p:nvPr>
        </p:nvSpPr>
        <p:spPr/>
        <p:txBody>
          <a:bodyPr/>
          <a:lstStyle/>
          <a:p>
            <a:r>
              <a:rPr lang="en-US" dirty="0"/>
              <a:t>Questions?</a:t>
            </a:r>
          </a:p>
        </p:txBody>
      </p:sp>
      <p:sp>
        <p:nvSpPr>
          <p:cNvPr id="4" name="Text Placeholder 5">
            <a:extLst>
              <a:ext uri="{FF2B5EF4-FFF2-40B4-BE49-F238E27FC236}">
                <a16:creationId xmlns:a16="http://schemas.microsoft.com/office/drawing/2014/main" id="{6CC288CF-C45F-9298-D562-4B030F9E2208}"/>
              </a:ext>
            </a:extLst>
          </p:cNvPr>
          <p:cNvSpPr txBox="1">
            <a:spLocks/>
          </p:cNvSpPr>
          <p:nvPr/>
        </p:nvSpPr>
        <p:spPr>
          <a:xfrm>
            <a:off x="671757" y="1730667"/>
            <a:ext cx="8184662" cy="4111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a:p>
        </p:txBody>
      </p:sp>
    </p:spTree>
    <p:extLst>
      <p:ext uri="{BB962C8B-B14F-4D97-AF65-F5344CB8AC3E}">
        <p14:creationId xmlns:p14="http://schemas.microsoft.com/office/powerpoint/2010/main" val="220300906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459BEF-BAEE-0AE8-EB0F-5CB82CB2540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11A39737-08ED-F11F-39A1-C575AA95DC2E}"/>
              </a:ext>
            </a:extLst>
          </p:cNvPr>
          <p:cNvSpPr>
            <a:spLocks noGrp="1"/>
          </p:cNvSpPr>
          <p:nvPr>
            <p:ph type="body" sz="quarter" idx="10"/>
          </p:nvPr>
        </p:nvSpPr>
        <p:spPr>
          <a:xfrm>
            <a:off x="671757" y="371510"/>
            <a:ext cx="8184662" cy="991998"/>
          </a:xfrm>
        </p:spPr>
        <p:txBody>
          <a:bodyPr>
            <a:normAutofit lnSpcReduction="10000"/>
          </a:bodyPr>
          <a:lstStyle/>
          <a:p>
            <a:r>
              <a:rPr lang="en-US" dirty="0"/>
              <a:t>MOU – Facilitated Mediation re System Wide </a:t>
            </a:r>
          </a:p>
          <a:p>
            <a:r>
              <a:rPr lang="en-US" dirty="0"/>
              <a:t>Float Pool</a:t>
            </a:r>
          </a:p>
        </p:txBody>
      </p:sp>
      <p:sp>
        <p:nvSpPr>
          <p:cNvPr id="4" name="Text Placeholder 3">
            <a:extLst>
              <a:ext uri="{FF2B5EF4-FFF2-40B4-BE49-F238E27FC236}">
                <a16:creationId xmlns:a16="http://schemas.microsoft.com/office/drawing/2014/main" id="{71F1BA3D-C41C-D019-93D6-2646427A79EA}"/>
              </a:ext>
            </a:extLst>
          </p:cNvPr>
          <p:cNvSpPr>
            <a:spLocks noGrp="1"/>
          </p:cNvSpPr>
          <p:nvPr>
            <p:ph type="body" sz="quarter" idx="12"/>
          </p:nvPr>
        </p:nvSpPr>
        <p:spPr>
          <a:xfrm>
            <a:off x="671757" y="1730667"/>
            <a:ext cx="8184662" cy="411171"/>
          </a:xfrm>
        </p:spPr>
        <p:txBody>
          <a:bodyPr/>
          <a:lstStyle/>
          <a:p>
            <a:pPr marL="342900" indent="-342900">
              <a:buFont typeface="Wingdings" panose="05000000000000000000" pitchFamily="2" charset="2"/>
              <a:buChar char="Ø"/>
            </a:pPr>
            <a:r>
              <a:rPr lang="en-US" dirty="0"/>
              <a:t>Within 90 days of ratification, the parties will request facilitated mediation from PERC to develop a tiered system wide float pool for clinical staff.</a:t>
            </a:r>
          </a:p>
          <a:p>
            <a:pPr marL="342900" indent="-342900">
              <a:buFont typeface="Wingdings" panose="05000000000000000000" pitchFamily="2" charset="2"/>
              <a:buChar char="Ø"/>
            </a:pPr>
            <a:r>
              <a:rPr lang="en-US" dirty="0"/>
              <a:t>Goal is to create an equitable and effective method of responding to changes in staffing needs across UWMC (ML and NW) and HMC. </a:t>
            </a:r>
          </a:p>
          <a:p>
            <a:pPr marL="342900" indent="-342900">
              <a:buFont typeface="Wingdings" panose="05000000000000000000" pitchFamily="2" charset="2"/>
              <a:buChar char="Ø"/>
            </a:pPr>
            <a:r>
              <a:rPr lang="en-US" dirty="0"/>
              <a:t>Parties (including up to 5 employees at each campus) will meet monthly for up to 12 months to discuss the concept develop a process.</a:t>
            </a:r>
          </a:p>
        </p:txBody>
      </p:sp>
    </p:spTree>
    <p:extLst>
      <p:ext uri="{BB962C8B-B14F-4D97-AF65-F5344CB8AC3E}">
        <p14:creationId xmlns:p14="http://schemas.microsoft.com/office/powerpoint/2010/main" val="413732917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AB97F-F39B-F0BE-1933-7BA7F1BE9F0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05B2829B-6F72-F8D7-EFB0-FCC2574DD4C2}"/>
              </a:ext>
            </a:extLst>
          </p:cNvPr>
          <p:cNvSpPr>
            <a:spLocks noGrp="1"/>
          </p:cNvSpPr>
          <p:nvPr>
            <p:ph type="body" sz="quarter" idx="10"/>
          </p:nvPr>
        </p:nvSpPr>
        <p:spPr/>
        <p:txBody>
          <a:bodyPr>
            <a:normAutofit fontScale="25000" lnSpcReduction="20000"/>
          </a:bodyPr>
          <a:lstStyle/>
          <a:p>
            <a:endParaRPr lang="en-US" dirty="0"/>
          </a:p>
          <a:p>
            <a:endParaRPr lang="en-US" dirty="0"/>
          </a:p>
          <a:p>
            <a:endParaRPr lang="en-US" dirty="0"/>
          </a:p>
          <a:p>
            <a:endParaRPr lang="en-US" dirty="0"/>
          </a:p>
          <a:p>
            <a:r>
              <a:rPr lang="en-US" sz="12000" dirty="0"/>
              <a:t>Joint UW and SEIU 1199NW Strategic Quarterly JLM – NW Article 20, HMC Article 15</a:t>
            </a:r>
          </a:p>
          <a:p>
            <a:endParaRPr lang="en-US" dirty="0"/>
          </a:p>
        </p:txBody>
      </p:sp>
      <p:sp>
        <p:nvSpPr>
          <p:cNvPr id="3" name="Text Placeholder 2">
            <a:extLst>
              <a:ext uri="{FF2B5EF4-FFF2-40B4-BE49-F238E27FC236}">
                <a16:creationId xmlns:a16="http://schemas.microsoft.com/office/drawing/2014/main" id="{9DD0D776-31D6-D046-B943-3CC9BDE8E40C}"/>
              </a:ext>
            </a:extLst>
          </p:cNvPr>
          <p:cNvSpPr>
            <a:spLocks noGrp="1"/>
          </p:cNvSpPr>
          <p:nvPr>
            <p:ph type="body" sz="quarter" idx="11"/>
          </p:nvPr>
        </p:nvSpPr>
        <p:spPr/>
        <p:txBody>
          <a:bodyPr/>
          <a:lstStyle/>
          <a:p>
            <a:pPr marL="457200" indent="-457200">
              <a:buFont typeface="Wingdings" panose="05000000000000000000" pitchFamily="2" charset="2"/>
              <a:buChar char="Ø"/>
            </a:pPr>
            <a:r>
              <a:rPr lang="en-US" sz="2000" b="0" dirty="0"/>
              <a:t>Joint UW and SEIU 1199NW Strategic Quarterly JLM</a:t>
            </a:r>
          </a:p>
          <a:p>
            <a:pPr marL="857250" lvl="1" indent="-457200">
              <a:buFont typeface="Wingdings" panose="05000000000000000000" pitchFamily="2" charset="2"/>
              <a:buChar char="Ø"/>
            </a:pPr>
            <a:r>
              <a:rPr lang="en-US" sz="1800" b="0" dirty="0"/>
              <a:t>Parties will establish a Steering Committee consisting of UW Medicine senior level leadership and SEIU 1199 President and E-Board Union leadership.</a:t>
            </a:r>
          </a:p>
          <a:p>
            <a:pPr marL="857250" lvl="1" indent="-457200">
              <a:buFont typeface="Wingdings" panose="05000000000000000000" pitchFamily="2" charset="2"/>
              <a:buChar char="Ø"/>
            </a:pPr>
            <a:r>
              <a:rPr lang="en-US" sz="1800" b="0" dirty="0"/>
              <a:t>Committee will identify areas of mutual interest, determine goals/scope of committee, etc.</a:t>
            </a:r>
          </a:p>
          <a:p>
            <a:pPr marL="857250" lvl="1" indent="-457200">
              <a:buFont typeface="Wingdings" panose="05000000000000000000" pitchFamily="2" charset="2"/>
              <a:buChar char="Ø"/>
            </a:pPr>
            <a:r>
              <a:rPr lang="en-US" sz="1800" b="0" dirty="0"/>
              <a:t>Will meet quarterly for at least one year.</a:t>
            </a:r>
          </a:p>
          <a:p>
            <a:pPr marL="1314450" lvl="2" indent="-457200">
              <a:buFont typeface="Wingdings" panose="05000000000000000000" pitchFamily="2" charset="2"/>
              <a:buChar char="Ø"/>
            </a:pPr>
            <a:endParaRPr lang="en-US" b="0" dirty="0"/>
          </a:p>
          <a:p>
            <a:pPr marL="857250" lvl="2" indent="0">
              <a:buNone/>
            </a:pPr>
            <a:endParaRPr lang="en-US" b="0" dirty="0"/>
          </a:p>
        </p:txBody>
      </p:sp>
    </p:spTree>
    <p:extLst>
      <p:ext uri="{BB962C8B-B14F-4D97-AF65-F5344CB8AC3E}">
        <p14:creationId xmlns:p14="http://schemas.microsoft.com/office/powerpoint/2010/main" val="5552370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36B9D1-98BF-A024-A49F-796B1E17AA35}"/>
              </a:ext>
            </a:extLst>
          </p:cNvPr>
          <p:cNvSpPr>
            <a:spLocks noGrp="1"/>
          </p:cNvSpPr>
          <p:nvPr>
            <p:ph type="body" sz="quarter" idx="10"/>
          </p:nvPr>
        </p:nvSpPr>
        <p:spPr/>
        <p:txBody>
          <a:bodyPr>
            <a:normAutofit lnSpcReduction="10000"/>
          </a:bodyPr>
          <a:lstStyle/>
          <a:p>
            <a:r>
              <a:rPr lang="en-US" dirty="0"/>
              <a:t>Presumption of Resignation/Abandonment – </a:t>
            </a:r>
          </a:p>
          <a:p>
            <a:r>
              <a:rPr lang="en-US" dirty="0"/>
              <a:t>NW New Corrective Action Article, HMC Article 39</a:t>
            </a:r>
          </a:p>
        </p:txBody>
      </p:sp>
      <p:sp>
        <p:nvSpPr>
          <p:cNvPr id="3" name="Text Placeholder 2">
            <a:extLst>
              <a:ext uri="{FF2B5EF4-FFF2-40B4-BE49-F238E27FC236}">
                <a16:creationId xmlns:a16="http://schemas.microsoft.com/office/drawing/2014/main" id="{5BE31C58-1084-CAE8-84DA-8190ECE2D56B}"/>
              </a:ext>
            </a:extLst>
          </p:cNvPr>
          <p:cNvSpPr>
            <a:spLocks noGrp="1"/>
          </p:cNvSpPr>
          <p:nvPr>
            <p:ph type="body" sz="quarter" idx="11"/>
          </p:nvPr>
        </p:nvSpPr>
        <p:spPr/>
        <p:txBody>
          <a:bodyPr/>
          <a:lstStyle/>
          <a:p>
            <a:pPr>
              <a:buFont typeface="Wingdings" panose="05000000000000000000" pitchFamily="2" charset="2"/>
              <a:buChar char="Ø"/>
            </a:pPr>
            <a:r>
              <a:rPr lang="en-US" sz="2200" b="0" dirty="0">
                <a:solidFill>
                  <a:schemeClr val="tx2"/>
                </a:solidFill>
                <a:latin typeface="Uni Sans Regular"/>
              </a:rPr>
              <a:t>New language around presumption of resignation/job abandonment.</a:t>
            </a:r>
          </a:p>
          <a:p>
            <a:pPr lvl="1" indent="-342900">
              <a:buFont typeface="Wingdings" panose="05000000000000000000" pitchFamily="2" charset="2"/>
              <a:buChar char="Ø"/>
            </a:pPr>
            <a:r>
              <a:rPr lang="en-US" b="0" dirty="0">
                <a:solidFill>
                  <a:schemeClr val="tx2"/>
                </a:solidFill>
                <a:latin typeface="Uni Sans Regular"/>
              </a:rPr>
              <a:t>Employees who fail to appear for work on 3 consecutive scheduled workdays are deemed to have resigned.</a:t>
            </a:r>
          </a:p>
          <a:p>
            <a:pPr lvl="1" indent="-342900">
              <a:buFont typeface="Wingdings" panose="05000000000000000000" pitchFamily="2" charset="2"/>
              <a:buChar char="Ø"/>
            </a:pPr>
            <a:r>
              <a:rPr lang="en-US" b="0" dirty="0">
                <a:solidFill>
                  <a:schemeClr val="tx2"/>
                </a:solidFill>
                <a:latin typeface="Uni Sans Regular"/>
              </a:rPr>
              <a:t>Within 14 days of mailing the separation notice, and upon proof that the failure to report absence could not reasonably have been avoided, the employee (or representative) may submit a written petition for reinstatement.</a:t>
            </a:r>
          </a:p>
          <a:p>
            <a:pPr lvl="1" indent="-342900">
              <a:buFont typeface="Wingdings" panose="05000000000000000000" pitchFamily="2" charset="2"/>
              <a:buChar char="Ø"/>
            </a:pPr>
            <a:endParaRPr lang="en-US" b="0" dirty="0">
              <a:solidFill>
                <a:schemeClr val="tx2"/>
              </a:solidFill>
              <a:latin typeface="Uni Sans Regular"/>
            </a:endParaRPr>
          </a:p>
          <a:p>
            <a:pPr>
              <a:buFont typeface="Wingdings" panose="05000000000000000000" pitchFamily="2" charset="2"/>
              <a:buChar char="Ø"/>
            </a:pPr>
            <a:r>
              <a:rPr lang="en-US" i="1" dirty="0">
                <a:solidFill>
                  <a:schemeClr val="tx2"/>
                </a:solidFill>
                <a:latin typeface="Uni Sans Regular"/>
              </a:rPr>
              <a:t>Reflects current process at UW Medicine.</a:t>
            </a:r>
          </a:p>
          <a:p>
            <a:endParaRPr lang="en-US" dirty="0"/>
          </a:p>
        </p:txBody>
      </p:sp>
    </p:spTree>
    <p:extLst>
      <p:ext uri="{BB962C8B-B14F-4D97-AF65-F5344CB8AC3E}">
        <p14:creationId xmlns:p14="http://schemas.microsoft.com/office/powerpoint/2010/main" val="30776384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UW Palette 1">
      <a:dk1>
        <a:srgbClr val="4B2E83"/>
      </a:dk1>
      <a:lt1>
        <a:srgbClr val="E8E3D3"/>
      </a:lt1>
      <a:dk2>
        <a:srgbClr val="4B2E83"/>
      </a:dk2>
      <a:lt2>
        <a:srgbClr val="FFFFFF"/>
      </a:lt2>
      <a:accent1>
        <a:srgbClr val="4B2E83"/>
      </a:accent1>
      <a:accent2>
        <a:srgbClr val="E8E3D3"/>
      </a:accent2>
      <a:accent3>
        <a:srgbClr val="FFFFFF"/>
      </a:accent3>
      <a:accent4>
        <a:srgbClr val="D9D9D9"/>
      </a:accent4>
      <a:accent5>
        <a:srgbClr val="444444"/>
      </a:accent5>
      <a:accent6>
        <a:srgbClr val="85754D"/>
      </a:accent6>
      <a:hlink>
        <a:srgbClr val="4B2E83"/>
      </a:hlink>
      <a:folHlink>
        <a:srgbClr val="4B2E8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UW Brand">
      <a:dk1>
        <a:srgbClr val="33006F"/>
      </a:dk1>
      <a:lt1>
        <a:srgbClr val="E8D3A2"/>
      </a:lt1>
      <a:dk2>
        <a:srgbClr val="33006F"/>
      </a:dk2>
      <a:lt2>
        <a:srgbClr val="FFFFFF"/>
      </a:lt2>
      <a:accent1>
        <a:srgbClr val="33006F"/>
      </a:accent1>
      <a:accent2>
        <a:srgbClr val="E8D3A2"/>
      </a:accent2>
      <a:accent3>
        <a:srgbClr val="FFFFFF"/>
      </a:accent3>
      <a:accent4>
        <a:srgbClr val="D8D9DA"/>
      </a:accent4>
      <a:accent5>
        <a:srgbClr val="999999"/>
      </a:accent5>
      <a:accent6>
        <a:srgbClr val="917B4C"/>
      </a:accent6>
      <a:hlink>
        <a:srgbClr val="D8D9DA"/>
      </a:hlink>
      <a:folHlink>
        <a:srgbClr val="9999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Custom Design">
  <a:themeElements>
    <a:clrScheme name="Custom 5">
      <a:dk1>
        <a:srgbClr val="33006F"/>
      </a:dk1>
      <a:lt1>
        <a:srgbClr val="E8D3A2"/>
      </a:lt1>
      <a:dk2>
        <a:srgbClr val="33006F"/>
      </a:dk2>
      <a:lt2>
        <a:srgbClr val="FFFFFF"/>
      </a:lt2>
      <a:accent1>
        <a:srgbClr val="33006F"/>
      </a:accent1>
      <a:accent2>
        <a:srgbClr val="E8D3A2"/>
      </a:accent2>
      <a:accent3>
        <a:srgbClr val="FFFFFF"/>
      </a:accent3>
      <a:accent4>
        <a:srgbClr val="B2B2B2"/>
      </a:accent4>
      <a:accent5>
        <a:srgbClr val="26005C"/>
      </a:accent5>
      <a:accent6>
        <a:srgbClr val="917B4C"/>
      </a:accent6>
      <a:hlink>
        <a:srgbClr val="26005C"/>
      </a:hlink>
      <a:folHlink>
        <a:srgbClr val="3300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5881</TotalTime>
  <Words>6055</Words>
  <Application>Microsoft Office PowerPoint</Application>
  <PresentationFormat>On-screen Show (4:3)</PresentationFormat>
  <Paragraphs>472</Paragraphs>
  <Slides>63</Slides>
  <Notes>7</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63</vt:i4>
      </vt:variant>
    </vt:vector>
  </HeadingPairs>
  <TitlesOfParts>
    <vt:vector size="74" baseType="lpstr">
      <vt:lpstr>Arial</vt:lpstr>
      <vt:lpstr>Calibri</vt:lpstr>
      <vt:lpstr>Encode Sans Normal Black</vt:lpstr>
      <vt:lpstr>Lucida Grande</vt:lpstr>
      <vt:lpstr>Open Sans</vt:lpstr>
      <vt:lpstr>Open Sans Light</vt:lpstr>
      <vt:lpstr>Uni Sans Regular</vt:lpstr>
      <vt:lpstr>Wingdings</vt:lpstr>
      <vt:lpstr>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Alanya Cannon</dc:creator>
  <cp:lastModifiedBy>Jade Hersch</cp:lastModifiedBy>
  <cp:revision>91</cp:revision>
  <cp:lastPrinted>2016-02-10T20:19:12Z</cp:lastPrinted>
  <dcterms:created xsi:type="dcterms:W3CDTF">2014-10-14T00:51:43Z</dcterms:created>
  <dcterms:modified xsi:type="dcterms:W3CDTF">2025-12-20T00:06:53Z</dcterms:modified>
</cp:coreProperties>
</file>