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Lst>
  <p:notesMasterIdLst>
    <p:notesMasterId r:id="rId22"/>
  </p:notesMasterIdLst>
  <p:sldIdLst>
    <p:sldId id="261" r:id="rId4"/>
    <p:sldId id="262" r:id="rId5"/>
    <p:sldId id="274" r:id="rId6"/>
    <p:sldId id="267" r:id="rId7"/>
    <p:sldId id="270" r:id="rId8"/>
    <p:sldId id="294" r:id="rId9"/>
    <p:sldId id="327" r:id="rId10"/>
    <p:sldId id="291" r:id="rId11"/>
    <p:sldId id="297" r:id="rId12"/>
    <p:sldId id="328" r:id="rId13"/>
    <p:sldId id="276" r:id="rId14"/>
    <p:sldId id="321" r:id="rId15"/>
    <p:sldId id="322" r:id="rId16"/>
    <p:sldId id="304" r:id="rId17"/>
    <p:sldId id="301" r:id="rId18"/>
    <p:sldId id="323" r:id="rId19"/>
    <p:sldId id="316" r:id="rId20"/>
    <p:sldId id="32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8">
          <p15:clr>
            <a:srgbClr val="A4A3A4"/>
          </p15:clr>
        </p15:guide>
        <p15:guide id="2" pos="47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3A2"/>
    <a:srgbClr val="E8E3D3"/>
    <a:srgbClr val="4B2E8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46" autoAdjust="0"/>
    <p:restoredTop sz="94660"/>
  </p:normalViewPr>
  <p:slideViewPr>
    <p:cSldViewPr snapToGrid="0" snapToObjects="1" showGuides="1">
      <p:cViewPr varScale="1">
        <p:scale>
          <a:sx n="78" d="100"/>
          <a:sy n="78" d="100"/>
        </p:scale>
        <p:origin x="1944" y="62"/>
      </p:cViewPr>
      <p:guideLst>
        <p:guide orient="horz" pos="2488"/>
        <p:guide pos="47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4A6ACC-F51A-4948-A2AF-84A37BD34CEE}" type="datetimeFigureOut">
              <a:rPr lang="en-US" smtClean="0"/>
              <a:t>10/24/2025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373DD1-CF14-4054-AA43-4CD92370AF56}" type="slidenum">
              <a:rPr lang="en-US" smtClean="0"/>
              <a:t>‹#›</a:t>
            </a:fld>
            <a:endParaRPr lang="en-US"/>
          </a:p>
        </p:txBody>
      </p:sp>
    </p:spTree>
    <p:extLst>
      <p:ext uri="{BB962C8B-B14F-4D97-AF65-F5344CB8AC3E}">
        <p14:creationId xmlns:p14="http://schemas.microsoft.com/office/powerpoint/2010/main" val="992655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337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7316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372F7-1186-CDE2-4BE9-3357AD327E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8698C8-7DFD-A9FF-F1AC-07D3A999EA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F0682B-A78A-B016-89D2-AD807B544A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173591-29A6-DE64-4BFD-FBBFEB184E5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75477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671757" y="939146"/>
            <a:ext cx="6972300" cy="2871103"/>
          </a:xfrm>
          <a:prstGeom prst="rect">
            <a:avLst/>
          </a:prstGeom>
          <a:ln>
            <a:noFill/>
          </a:ln>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3" name="Picture 2"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4" name="Picture 3" descr="Bar_RtAngle_HEX.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92039" y="3947767"/>
            <a:ext cx="2451418" cy="124509"/>
          </a:xfrm>
          <a:prstGeom prst="rect">
            <a:avLst/>
          </a:prstGeom>
        </p:spPr>
      </p:pic>
    </p:spTree>
    <p:extLst>
      <p:ext uri="{BB962C8B-B14F-4D97-AF65-F5344CB8AC3E}">
        <p14:creationId xmlns:p14="http://schemas.microsoft.com/office/powerpoint/2010/main" val="239025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6"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LIGHT, 24 PT.)</a:t>
            </a:r>
          </a:p>
        </p:txBody>
      </p:sp>
      <p:pic>
        <p:nvPicPr>
          <p:cNvPr id="9" name="Picture 8"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07287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196210"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9" name="Picture 8"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7" name="Picture 6"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999999"/>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7" name="Picture 6"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63105" y="6487457"/>
            <a:ext cx="2425295" cy="163374"/>
          </a:xfrm>
          <a:prstGeom prst="rect">
            <a:avLst/>
          </a:prstGeom>
        </p:spPr>
      </p:pic>
      <p:pic>
        <p:nvPicPr>
          <p:cNvPr id="6" name="Picture 5"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71757"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818143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Bulleted 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1" name="Picture 10"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178592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671757" y="1736725"/>
            <a:ext cx="8184662" cy="4432300"/>
          </a:xfrm>
          <a:prstGeom prst="rect">
            <a:avLst/>
          </a:prstGeom>
        </p:spPr>
        <p:txBody>
          <a:bodyPr>
            <a:normAutofit/>
          </a:bodyPr>
          <a:lstStyle>
            <a:lvl1pPr marL="0" indent="0">
              <a:buNone/>
              <a:defRPr sz="2400" b="0" i="1" baseline="0">
                <a:solidFill>
                  <a:srgbClr val="4B2E83"/>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0" name="Picture 9"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3286547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pic>
        <p:nvPicPr>
          <p:cNvPr id="9" name="Picture 8"/>
          <p:cNvPicPr>
            <a:picLocks noChangeAspect="1"/>
          </p:cNvPicPr>
          <p:nvPr userDrawn="1"/>
        </p:nvPicPr>
        <p:blipFill>
          <a:blip r:embed="rId3"/>
          <a:stretch>
            <a:fillRect/>
          </a:stretch>
        </p:blipFill>
        <p:spPr>
          <a:xfrm>
            <a:off x="677334" y="6354234"/>
            <a:ext cx="2540000" cy="266700"/>
          </a:xfrm>
          <a:prstGeom prst="rect">
            <a:avLst/>
          </a:prstGeom>
        </p:spPr>
      </p:pic>
      <p:sp>
        <p:nvSpPr>
          <p:cNvPr id="6" name="Text Placeholder 5"/>
          <p:cNvSpPr>
            <a:spLocks noGrp="1"/>
          </p:cNvSpPr>
          <p:nvPr>
            <p:ph type="body" sz="quarter" idx="10" hasCustomPrompt="1"/>
          </p:nvPr>
        </p:nvSpPr>
        <p:spPr>
          <a:xfrm>
            <a:off x="671757" y="1179824"/>
            <a:ext cx="6972300" cy="2641756"/>
          </a:xfrm>
          <a:prstGeom prst="rect">
            <a:avLst/>
          </a:prstGeom>
        </p:spPr>
        <p:txBody>
          <a:bodyPr anchor="b">
            <a:normAutofit/>
          </a:bodyPr>
          <a:lstStyle>
            <a:lvl1pPr marL="0" indent="0">
              <a:lnSpc>
                <a:spcPct val="100000"/>
              </a:lnSpc>
              <a:buNone/>
              <a:defRPr sz="5000" b="0" i="0" baseline="0">
                <a:solidFill>
                  <a:schemeClr val="accent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237349125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FFFFFF"/>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 24 PT.)</a:t>
            </a:r>
          </a:p>
        </p:txBody>
      </p:sp>
      <p:pic>
        <p:nvPicPr>
          <p:cNvPr id="7" name="Picture 6"/>
          <p:cNvPicPr>
            <a:picLocks noChangeAspect="1"/>
          </p:cNvPicPr>
          <p:nvPr userDrawn="1"/>
        </p:nvPicPr>
        <p:blipFill>
          <a:blip r:embed="rId2"/>
          <a:stretch>
            <a:fillRect/>
          </a:stretch>
        </p:blipFill>
        <p:spPr>
          <a:xfrm>
            <a:off x="6248401" y="6354234"/>
            <a:ext cx="2540000" cy="266700"/>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Bulleted content here (Open Sans Light, 24 pt.)</a:t>
            </a:r>
          </a:p>
          <a:p>
            <a:pPr lvl="1"/>
            <a:r>
              <a:rPr lang="en-US" dirty="0"/>
              <a:t>Second level (Open Sans Light, 20)</a:t>
            </a:r>
          </a:p>
          <a:p>
            <a:pPr lvl="2"/>
            <a:r>
              <a:rPr lang="en-US" dirty="0"/>
              <a:t>Third level (Open Sans Light, 18)</a:t>
            </a:r>
          </a:p>
          <a:p>
            <a:pPr lvl="3"/>
            <a:r>
              <a:rPr lang="en-US" dirty="0"/>
              <a:t>Fourth level (Open Sans Light, 16)</a:t>
            </a:r>
          </a:p>
          <a:p>
            <a:pPr lvl="4"/>
            <a:r>
              <a:rPr lang="en-US" dirty="0"/>
              <a:t>Fifth level (Open Sans Light, 14)</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23633797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rgbClr val="4B2E83"/>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stretch>
            <a:fillRect/>
          </a:stretch>
        </p:blipFill>
        <p:spPr>
          <a:xfrm>
            <a:off x="6248401" y="6354234"/>
            <a:ext cx="2540000" cy="26670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ext Placeholder 5"/>
          <p:cNvSpPr>
            <a:spLocks noGrp="1"/>
          </p:cNvSpPr>
          <p:nvPr>
            <p:ph type="body" sz="quarter" idx="10" hasCustomPrompt="1"/>
          </p:nvPr>
        </p:nvSpPr>
        <p:spPr>
          <a:xfrm>
            <a:off x="671757" y="1167124"/>
            <a:ext cx="6972300" cy="2641756"/>
          </a:xfrm>
          <a:prstGeom prst="rect">
            <a:avLst/>
          </a:prstGeom>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9" name="Picture 8"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6" name="Picture 5"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8D3A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649630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4B2E8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53" r:id="rId1"/>
    <p:sldLayoutId id="2147483663" r:id="rId2"/>
    <p:sldLayoutId id="2147483664" r:id="rId3"/>
    <p:sldLayoutId id="2147483665"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71756" y="1981173"/>
            <a:ext cx="7953769" cy="1717836"/>
          </a:xfrm>
        </p:spPr>
        <p:txBody>
          <a:bodyPr>
            <a:normAutofit fontScale="70000" lnSpcReduction="20000"/>
          </a:bodyPr>
          <a:lstStyle/>
          <a:p>
            <a:r>
              <a:rPr lang="en-US" dirty="0"/>
              <a:t>WSNA-Northwest</a:t>
            </a:r>
          </a:p>
          <a:p>
            <a:r>
              <a:rPr lang="en-US" dirty="0"/>
              <a:t>2025-2027</a:t>
            </a:r>
          </a:p>
          <a:p>
            <a:r>
              <a:rPr lang="en-US" dirty="0"/>
              <a:t>CBA Changes </a:t>
            </a:r>
            <a:r>
              <a:rPr lang="en-US" sz="2600" dirty="0"/>
              <a:t>(as of September 1, 2025)</a:t>
            </a:r>
            <a:endParaRPr lang="en-US" dirty="0"/>
          </a:p>
        </p:txBody>
      </p:sp>
    </p:spTree>
    <p:extLst>
      <p:ext uri="{BB962C8B-B14F-4D97-AF65-F5344CB8AC3E}">
        <p14:creationId xmlns:p14="http://schemas.microsoft.com/office/powerpoint/2010/main" val="3873138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DC7ED-0537-7A7C-55C9-D3CB3CDD02F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3BBAF18-E46F-1373-B568-FFDCA141EE09}"/>
              </a:ext>
            </a:extLst>
          </p:cNvPr>
          <p:cNvSpPr>
            <a:spLocks noGrp="1"/>
          </p:cNvSpPr>
          <p:nvPr>
            <p:ph type="body" sz="quarter" idx="10"/>
          </p:nvPr>
        </p:nvSpPr>
        <p:spPr/>
        <p:txBody>
          <a:bodyPr/>
          <a:lstStyle/>
          <a:p>
            <a:r>
              <a:rPr lang="en-US" dirty="0"/>
              <a:t>Article 9 – Premium Pay (</a:t>
            </a:r>
            <a:r>
              <a:rPr lang="en-US" dirty="0" err="1"/>
              <a:t>cont</a:t>
            </a:r>
            <a:r>
              <a:rPr lang="en-US" dirty="0"/>
              <a:t>…)</a:t>
            </a:r>
          </a:p>
        </p:txBody>
      </p:sp>
      <p:sp>
        <p:nvSpPr>
          <p:cNvPr id="4" name="Text Placeholder 3">
            <a:extLst>
              <a:ext uri="{FF2B5EF4-FFF2-40B4-BE49-F238E27FC236}">
                <a16:creationId xmlns:a16="http://schemas.microsoft.com/office/drawing/2014/main" id="{083E7634-97F0-49F4-4943-75F1A9572A5E}"/>
              </a:ext>
            </a:extLst>
          </p:cNvPr>
          <p:cNvSpPr>
            <a:spLocks noGrp="1"/>
          </p:cNvSpPr>
          <p:nvPr>
            <p:ph type="body" sz="quarter" idx="12"/>
          </p:nvPr>
        </p:nvSpPr>
        <p:spPr/>
        <p:txBody>
          <a:bodyPr/>
          <a:lstStyle/>
          <a:p>
            <a:pPr marL="342900" indent="-342900">
              <a:buFont typeface="Wingdings" panose="05000000000000000000" pitchFamily="2" charset="2"/>
              <a:buChar char="Ø"/>
            </a:pPr>
            <a:r>
              <a:rPr lang="en-US" sz="2000" b="1" dirty="0"/>
              <a:t>Eliminated</a:t>
            </a:r>
            <a:r>
              <a:rPr lang="en-US" sz="2000" dirty="0"/>
              <a:t> $10/hour incentive shifts</a:t>
            </a:r>
          </a:p>
          <a:p>
            <a:pPr marL="342900" indent="-342900">
              <a:buFont typeface="Wingdings" panose="05000000000000000000" pitchFamily="2" charset="2"/>
              <a:buChar char="Ø"/>
            </a:pPr>
            <a:r>
              <a:rPr lang="en-US" sz="2000" b="1" dirty="0"/>
              <a:t>Eliminated</a:t>
            </a:r>
            <a:r>
              <a:rPr lang="en-US" sz="2000" dirty="0"/>
              <a:t> Pre-Scheduled Voluntary Double Time Shifts</a:t>
            </a:r>
          </a:p>
          <a:p>
            <a:pPr marL="342900" indent="-342900">
              <a:buFont typeface="Wingdings" panose="05000000000000000000" pitchFamily="2" charset="2"/>
              <a:buChar char="Ø"/>
            </a:pPr>
            <a:r>
              <a:rPr lang="en-US" sz="2000" b="1" dirty="0"/>
              <a:t>Added</a:t>
            </a:r>
            <a:r>
              <a:rPr lang="en-US" sz="2000" dirty="0"/>
              <a:t> new Pre-Scheduled Voluntary Overtime Shifts</a:t>
            </a:r>
          </a:p>
          <a:p>
            <a:pPr marL="800100" lvl="1" indent="-342900">
              <a:buFont typeface="Wingdings" panose="05000000000000000000" pitchFamily="2" charset="2"/>
              <a:buChar char="Ø"/>
            </a:pPr>
            <a:r>
              <a:rPr lang="en-US" sz="1800" dirty="0">
                <a:solidFill>
                  <a:schemeClr val="accent1"/>
                </a:solidFill>
              </a:rPr>
              <a:t>Similar process as pre-scheduled double-time. </a:t>
            </a:r>
          </a:p>
          <a:p>
            <a:pPr marL="800100" lvl="1" indent="-342900">
              <a:buFont typeface="Wingdings" panose="05000000000000000000" pitchFamily="2" charset="2"/>
              <a:buChar char="Ø"/>
            </a:pPr>
            <a:r>
              <a:rPr lang="en-US" sz="1800" dirty="0">
                <a:solidFill>
                  <a:schemeClr val="accent1"/>
                </a:solidFill>
              </a:rPr>
              <a:t>The shifts shall be compensated at the rate of time and one-half (1 ½ X) the regular rate of pay </a:t>
            </a:r>
            <a:r>
              <a:rPr lang="en-US" sz="1800" b="1" dirty="0">
                <a:solidFill>
                  <a:schemeClr val="accent1"/>
                </a:solidFill>
              </a:rPr>
              <a:t>plus an additional two (2) hours of extra pay for the shift</a:t>
            </a:r>
            <a:r>
              <a:rPr lang="en-US" sz="1800" dirty="0">
                <a:solidFill>
                  <a:schemeClr val="accent1"/>
                </a:solidFill>
              </a:rPr>
              <a:t>. The extra pay shall be compensated at the regular rate of pay. </a:t>
            </a:r>
          </a:p>
          <a:p>
            <a:pPr marL="800100" lvl="1" indent="-342900">
              <a:buFont typeface="Wingdings" panose="05000000000000000000" pitchFamily="2" charset="2"/>
              <a:buChar char="Ø"/>
            </a:pPr>
            <a:r>
              <a:rPr lang="en-US" sz="1800" dirty="0">
                <a:solidFill>
                  <a:schemeClr val="accent1"/>
                </a:solidFill>
              </a:rPr>
              <a:t>If the shift is cancelled at least two (2) hours prior to the start of the shift, the premium will not be paid. The nurse shall receive the premium pay for a minimum work period of three (3) hours. </a:t>
            </a:r>
          </a:p>
          <a:p>
            <a:pPr marL="342900" indent="-342900">
              <a:buFont typeface="Wingdings" panose="05000000000000000000" pitchFamily="2" charset="2"/>
              <a:buChar char="Ø"/>
            </a:pPr>
            <a:r>
              <a:rPr lang="en-US" sz="2000" dirty="0"/>
              <a:t>9.17 STAT Nurse Premium</a:t>
            </a:r>
          </a:p>
          <a:p>
            <a:pPr marL="800100" lvl="1" indent="-342900">
              <a:buFont typeface="Wingdings" panose="05000000000000000000" pitchFamily="2" charset="2"/>
              <a:buChar char="Ø"/>
            </a:pPr>
            <a:r>
              <a:rPr lang="en-US" sz="1800" dirty="0">
                <a:solidFill>
                  <a:schemeClr val="accent1"/>
                </a:solidFill>
              </a:rPr>
              <a:t>RN2s: $4.00 per hour in addition to $3.00 Charge Nurse premium</a:t>
            </a:r>
          </a:p>
          <a:p>
            <a:pPr marL="800100" lvl="1" indent="-342900">
              <a:buFont typeface="Wingdings" panose="05000000000000000000" pitchFamily="2" charset="2"/>
              <a:buChar char="Ø"/>
            </a:pPr>
            <a:r>
              <a:rPr lang="en-US" sz="1800" dirty="0">
                <a:solidFill>
                  <a:schemeClr val="accent1"/>
                </a:solidFill>
              </a:rPr>
              <a:t>RN3s: $4.00 per hour only</a:t>
            </a:r>
          </a:p>
          <a:p>
            <a:pPr marL="800100" lvl="1" indent="-342900">
              <a:buFont typeface="Wingdings" panose="05000000000000000000" pitchFamily="2" charset="2"/>
              <a:buChar char="Ø"/>
            </a:pPr>
            <a:r>
              <a:rPr lang="en-US" sz="1800" dirty="0">
                <a:solidFill>
                  <a:schemeClr val="accent1"/>
                </a:solidFill>
              </a:rPr>
              <a:t>Cannot be combined with the Float Pool Premium. </a:t>
            </a:r>
          </a:p>
        </p:txBody>
      </p:sp>
    </p:spTree>
    <p:extLst>
      <p:ext uri="{BB962C8B-B14F-4D97-AF65-F5344CB8AC3E}">
        <p14:creationId xmlns:p14="http://schemas.microsoft.com/office/powerpoint/2010/main" val="4203144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11 – Sick Time Off</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356616" y="1730667"/>
            <a:ext cx="8714232" cy="4222077"/>
          </a:xfrm>
        </p:spPr>
        <p:txBody>
          <a:bodyPr/>
          <a:lstStyle/>
          <a:p>
            <a:pPr marL="457200" indent="-457200">
              <a:buFont typeface="Wingdings" panose="05000000000000000000" pitchFamily="2" charset="2"/>
              <a:buChar char="Ø"/>
            </a:pPr>
            <a:r>
              <a:rPr lang="en-US" dirty="0"/>
              <a:t>11.4 Bereavement Time Off</a:t>
            </a:r>
          </a:p>
          <a:p>
            <a:pPr marL="914400" lvl="1" indent="-457200">
              <a:buFont typeface="Wingdings" panose="05000000000000000000" pitchFamily="2" charset="2"/>
              <a:buChar char="Ø"/>
            </a:pPr>
            <a:r>
              <a:rPr lang="en-US" sz="2000" dirty="0"/>
              <a:t>Increased from 3 to 5 days</a:t>
            </a:r>
          </a:p>
          <a:p>
            <a:pPr marL="914400" lvl="1" indent="-457200">
              <a:buFont typeface="Wingdings" panose="05000000000000000000" pitchFamily="2" charset="2"/>
              <a:buChar char="Ø"/>
            </a:pPr>
            <a:r>
              <a:rPr lang="en-US" sz="2000" dirty="0"/>
              <a:t>Also includes the loss of a pregnancy</a:t>
            </a:r>
          </a:p>
          <a:p>
            <a:pPr marL="914400" lvl="1" indent="-457200">
              <a:buFont typeface="Wingdings" panose="05000000000000000000" pitchFamily="2" charset="2"/>
              <a:buChar char="Ø"/>
            </a:pPr>
            <a:r>
              <a:rPr lang="en-US" sz="2000" dirty="0"/>
              <a:t>Aligned definition of family member with sick time off</a:t>
            </a:r>
            <a:endParaRPr lang="en-US" dirty="0"/>
          </a:p>
          <a:p>
            <a:pPr marL="914400" lvl="1" indent="-457200">
              <a:buFont typeface="Wingdings" panose="05000000000000000000" pitchFamily="2" charset="2"/>
              <a:buChar char="Ø"/>
            </a:pPr>
            <a:endParaRPr lang="en-US" sz="2400" b="1" dirty="0"/>
          </a:p>
        </p:txBody>
      </p:sp>
    </p:spTree>
    <p:extLst>
      <p:ext uri="{BB962C8B-B14F-4D97-AF65-F5344CB8AC3E}">
        <p14:creationId xmlns:p14="http://schemas.microsoft.com/office/powerpoint/2010/main" val="956068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4558000-301E-C434-2824-43C048888162}"/>
              </a:ext>
            </a:extLst>
          </p:cNvPr>
          <p:cNvSpPr>
            <a:spLocks noGrp="1"/>
          </p:cNvSpPr>
          <p:nvPr>
            <p:ph type="body" sz="quarter" idx="10"/>
          </p:nvPr>
        </p:nvSpPr>
        <p:spPr/>
        <p:txBody>
          <a:bodyPr>
            <a:normAutofit fontScale="25000" lnSpcReduction="20000"/>
          </a:bodyPr>
          <a:lstStyle/>
          <a:p>
            <a:endParaRPr lang="en-US" dirty="0"/>
          </a:p>
          <a:p>
            <a:endParaRPr lang="en-US" dirty="0"/>
          </a:p>
          <a:p>
            <a:endParaRPr lang="en-US" dirty="0"/>
          </a:p>
          <a:p>
            <a:endParaRPr lang="en-US" dirty="0"/>
          </a:p>
          <a:p>
            <a:r>
              <a:rPr lang="en-US" sz="12000" dirty="0"/>
              <a:t>Article 13 – Leaves of Absence</a:t>
            </a:r>
          </a:p>
          <a:p>
            <a:endParaRPr lang="en-US" dirty="0"/>
          </a:p>
        </p:txBody>
      </p:sp>
      <p:sp>
        <p:nvSpPr>
          <p:cNvPr id="3" name="Text Placeholder 2">
            <a:extLst>
              <a:ext uri="{FF2B5EF4-FFF2-40B4-BE49-F238E27FC236}">
                <a16:creationId xmlns:a16="http://schemas.microsoft.com/office/drawing/2014/main" id="{08E39A58-1D91-42B7-4EC0-C8B7AAC1AE2B}"/>
              </a:ext>
            </a:extLst>
          </p:cNvPr>
          <p:cNvSpPr>
            <a:spLocks noGrp="1"/>
          </p:cNvSpPr>
          <p:nvPr>
            <p:ph type="body" sz="quarter" idx="11"/>
          </p:nvPr>
        </p:nvSpPr>
        <p:spPr/>
        <p:txBody>
          <a:bodyPr/>
          <a:lstStyle/>
          <a:p>
            <a:pPr marL="457200" indent="-457200">
              <a:buFont typeface="Wingdings" panose="05000000000000000000" pitchFamily="2" charset="2"/>
              <a:buChar char="Ø"/>
            </a:pPr>
            <a:r>
              <a:rPr lang="en-US" b="0" dirty="0"/>
              <a:t>13.17 Suspended Operations</a:t>
            </a:r>
          </a:p>
          <a:p>
            <a:pPr marL="914400" lvl="1" indent="-457200">
              <a:buFont typeface="Wingdings" panose="05000000000000000000" pitchFamily="2" charset="2"/>
              <a:buChar char="Ø"/>
            </a:pPr>
            <a:r>
              <a:rPr lang="en-US" b="0" dirty="0"/>
              <a:t>In the case of suspended operations, nurses not required to work will have the following options:</a:t>
            </a:r>
          </a:p>
          <a:p>
            <a:pPr marL="1314450" lvl="2" indent="-457200">
              <a:buFont typeface="Wingdings" panose="05000000000000000000" pitchFamily="2" charset="2"/>
              <a:buChar char="Ø"/>
            </a:pPr>
            <a:r>
              <a:rPr lang="en-US" b="0" dirty="0"/>
              <a:t>Vacation time off, personal holiday; </a:t>
            </a:r>
          </a:p>
          <a:p>
            <a:pPr marL="1314450" lvl="2" indent="-457200">
              <a:buFont typeface="Wingdings" panose="05000000000000000000" pitchFamily="2" charset="2"/>
              <a:buChar char="Ø"/>
            </a:pPr>
            <a:r>
              <a:rPr lang="en-US" b="0" dirty="0"/>
              <a:t>Accrued compensatory time or holiday credit;</a:t>
            </a:r>
          </a:p>
          <a:p>
            <a:pPr marL="1314450" lvl="2" indent="-457200">
              <a:buFont typeface="Wingdings" panose="05000000000000000000" pitchFamily="2" charset="2"/>
              <a:buChar char="Ø"/>
            </a:pPr>
            <a:r>
              <a:rPr lang="en-US" b="0" dirty="0"/>
              <a:t>Sick time off if all other paid time off is exhausted; or</a:t>
            </a:r>
          </a:p>
          <a:p>
            <a:pPr marL="1314450" lvl="2" indent="-457200">
              <a:buFont typeface="Wingdings" panose="05000000000000000000" pitchFamily="2" charset="2"/>
              <a:buChar char="Ø"/>
            </a:pPr>
            <a:r>
              <a:rPr lang="en-US" b="0" dirty="0"/>
              <a:t>Unpaid time off</a:t>
            </a:r>
          </a:p>
          <a:p>
            <a:pPr marL="914400" lvl="1" indent="-457200">
              <a:buFont typeface="Wingdings" panose="05000000000000000000" pitchFamily="2" charset="2"/>
              <a:buChar char="Ø"/>
            </a:pPr>
            <a:r>
              <a:rPr lang="en-US" b="0" dirty="0"/>
              <a:t>When prior notice has not been given, nurses who have reported to work will receive pay for their scheduled shift on the first day.</a:t>
            </a:r>
          </a:p>
          <a:p>
            <a:pPr marL="1314450" lvl="2" indent="-457200">
              <a:buFont typeface="Wingdings" panose="05000000000000000000" pitchFamily="2" charset="2"/>
              <a:buChar char="Ø"/>
            </a:pPr>
            <a:endParaRPr lang="en-US" b="0" dirty="0"/>
          </a:p>
          <a:p>
            <a:pPr marL="857250" lvl="2" indent="0">
              <a:buNone/>
            </a:pPr>
            <a:endParaRPr lang="en-US" b="0" dirty="0"/>
          </a:p>
        </p:txBody>
      </p:sp>
    </p:spTree>
    <p:extLst>
      <p:ext uri="{BB962C8B-B14F-4D97-AF65-F5344CB8AC3E}">
        <p14:creationId xmlns:p14="http://schemas.microsoft.com/office/powerpoint/2010/main" val="3062320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723C8D4-CB0E-4F7D-DFC0-D0D713C8A080}"/>
              </a:ext>
            </a:extLst>
          </p:cNvPr>
          <p:cNvSpPr>
            <a:spLocks noGrp="1"/>
          </p:cNvSpPr>
          <p:nvPr>
            <p:ph type="body" sz="quarter" idx="10"/>
          </p:nvPr>
        </p:nvSpPr>
        <p:spPr/>
        <p:txBody>
          <a:bodyPr>
            <a:normAutofit fontScale="25000" lnSpcReduction="20000"/>
          </a:bodyPr>
          <a:lstStyle/>
          <a:p>
            <a:endParaRPr lang="en-US" dirty="0"/>
          </a:p>
          <a:p>
            <a:endParaRPr lang="en-US" dirty="0"/>
          </a:p>
          <a:p>
            <a:endParaRPr lang="en-US" dirty="0"/>
          </a:p>
          <a:p>
            <a:endParaRPr lang="en-US" dirty="0"/>
          </a:p>
          <a:p>
            <a:r>
              <a:rPr lang="en-US" sz="12000" dirty="0"/>
              <a:t>Article 16 – Staff Development</a:t>
            </a:r>
          </a:p>
          <a:p>
            <a:endParaRPr lang="en-US" dirty="0"/>
          </a:p>
        </p:txBody>
      </p:sp>
      <p:sp>
        <p:nvSpPr>
          <p:cNvPr id="4" name="Text Placeholder 3">
            <a:extLst>
              <a:ext uri="{FF2B5EF4-FFF2-40B4-BE49-F238E27FC236}">
                <a16:creationId xmlns:a16="http://schemas.microsoft.com/office/drawing/2014/main" id="{B3BFB26E-CE3B-5933-56CA-7F25F3522CFA}"/>
              </a:ext>
            </a:extLst>
          </p:cNvPr>
          <p:cNvSpPr>
            <a:spLocks noGrp="1"/>
          </p:cNvSpPr>
          <p:nvPr>
            <p:ph type="body" sz="quarter" idx="12"/>
          </p:nvPr>
        </p:nvSpPr>
        <p:spPr>
          <a:xfrm>
            <a:off x="671757" y="1554481"/>
            <a:ext cx="8184662" cy="587358"/>
          </a:xfrm>
        </p:spPr>
        <p:txBody>
          <a:bodyPr/>
          <a:lstStyle/>
          <a:p>
            <a:pPr marL="342900" indent="-342900">
              <a:buFont typeface="Wingdings" panose="05000000000000000000" pitchFamily="2" charset="2"/>
              <a:buChar char="Ø"/>
            </a:pPr>
            <a:r>
              <a:rPr lang="en-US" dirty="0"/>
              <a:t>16.5 Education Professional Leave</a:t>
            </a:r>
          </a:p>
          <a:p>
            <a:pPr marL="800100" lvl="1" indent="-342900">
              <a:buFont typeface="Wingdings" panose="05000000000000000000" pitchFamily="2" charset="2"/>
              <a:buChar char="Ø"/>
            </a:pPr>
            <a:r>
              <a:rPr lang="en-US" sz="1800" b="1" dirty="0">
                <a:solidFill>
                  <a:schemeClr val="accent1"/>
                </a:solidFill>
              </a:rPr>
              <a:t>New Language</a:t>
            </a:r>
            <a:r>
              <a:rPr lang="en-US" sz="1800" dirty="0">
                <a:solidFill>
                  <a:schemeClr val="accent1"/>
                </a:solidFill>
              </a:rPr>
              <a:t>: “Nurses may use educational and professional leave to participate in King County Nurses Association educational and professional development events and Community Partnership volunteer experiences in accordance with the UWMC Nurse Community Partnership Committee intranet page.”</a:t>
            </a:r>
          </a:p>
          <a:p>
            <a:pPr marL="285750" indent="-285750" algn="l">
              <a:buFont typeface="Wingdings" panose="05000000000000000000" pitchFamily="2" charset="2"/>
              <a:buChar char="Ø"/>
            </a:pPr>
            <a:r>
              <a:rPr lang="en-US" i="0" u="none" strike="noStrike" baseline="0" dirty="0">
                <a:solidFill>
                  <a:schemeClr val="tx1"/>
                </a:solidFill>
                <a:latin typeface="Encode Sans Normal Black"/>
              </a:rPr>
              <a:t>16.6 Education Support Funds</a:t>
            </a:r>
          </a:p>
          <a:p>
            <a:pPr marL="742950" lvl="1" indent="-285750">
              <a:buFont typeface="Wingdings" panose="05000000000000000000" pitchFamily="2" charset="2"/>
              <a:buChar char="Ø"/>
            </a:pPr>
            <a:r>
              <a:rPr lang="en-US" sz="1800" u="none" strike="noStrike" baseline="0" dirty="0">
                <a:solidFill>
                  <a:schemeClr val="tx1"/>
                </a:solidFill>
                <a:latin typeface="Encode Sans Normal Black"/>
              </a:rPr>
              <a:t>Increased from $250 to $350 per year</a:t>
            </a:r>
          </a:p>
          <a:p>
            <a:pPr marL="742950" lvl="1" indent="-285750">
              <a:buFont typeface="Wingdings" panose="05000000000000000000" pitchFamily="2" charset="2"/>
              <a:buChar char="Ø"/>
            </a:pPr>
            <a:r>
              <a:rPr lang="en-US" sz="1800" u="none" strike="noStrike" baseline="0" dirty="0">
                <a:solidFill>
                  <a:schemeClr val="tx1"/>
                </a:solidFill>
                <a:latin typeface="Encode Sans Normal Black"/>
              </a:rPr>
              <a:t>Increased annual maximum </a:t>
            </a:r>
            <a:r>
              <a:rPr lang="en-US" sz="1800" dirty="0">
                <a:solidFill>
                  <a:schemeClr val="tx1"/>
                </a:solidFill>
              </a:rPr>
              <a:t>from $500 to $600 based on pool of funds</a:t>
            </a:r>
          </a:p>
          <a:p>
            <a:r>
              <a:rPr lang="en-US" dirty="0"/>
              <a:t> </a:t>
            </a:r>
          </a:p>
        </p:txBody>
      </p:sp>
    </p:spTree>
    <p:extLst>
      <p:ext uri="{BB962C8B-B14F-4D97-AF65-F5344CB8AC3E}">
        <p14:creationId xmlns:p14="http://schemas.microsoft.com/office/powerpoint/2010/main" val="897042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21 – Posting, Transfer, Promotions, Reallocation</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pPr marL="342900" indent="-342900">
              <a:buFont typeface="Wingdings" panose="05000000000000000000" pitchFamily="2" charset="2"/>
              <a:buChar char="Ø"/>
            </a:pPr>
            <a:r>
              <a:rPr lang="en-US" dirty="0"/>
              <a:t>21.7 Trial Service for Movement Outside the Bargaining Unit</a:t>
            </a:r>
          </a:p>
          <a:p>
            <a:pPr marL="800100" lvl="1" indent="-342900">
              <a:buFont typeface="Wingdings" panose="05000000000000000000" pitchFamily="2" charset="2"/>
              <a:buChar char="Ø"/>
            </a:pPr>
            <a:r>
              <a:rPr lang="en-US" sz="1800" b="1" dirty="0"/>
              <a:t>New Language: </a:t>
            </a:r>
            <a:r>
              <a:rPr lang="en-US" sz="1800" dirty="0"/>
              <a:t>“Nurses who transfer, promote, or voluntarily demote within the bargaining unit shall serve a trial service period. Paid or unpaid time off taken during the six (6) month trial service period shall extend the length of the trial service period by the amount of paid or unpaid time off taken on a day-for-day basis. Either the Employer or the nurse may end the appointment by providing notice. A nurse serving a trial service period may voluntarily revert to their former permanent position within six (6) weeks of the appointment, provided that the position has not been filled by a bargaining unit nurse or an offer has not been made to an applicant. After six (6) weeks nurses may revert to their former position with Employer approval. In the event the former position has been filled with a permanent nurse, the nurse will be placed on the rehire list.”</a:t>
            </a:r>
            <a:endParaRPr lang="en-US" sz="2000" dirty="0"/>
          </a:p>
        </p:txBody>
      </p:sp>
    </p:spTree>
    <p:extLst>
      <p:ext uri="{BB962C8B-B14F-4D97-AF65-F5344CB8AC3E}">
        <p14:creationId xmlns:p14="http://schemas.microsoft.com/office/powerpoint/2010/main" val="926363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22 – Nonpermanent and Intermittent (Formerly Per Diem) Nurses</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400" dirty="0"/>
              <a:t>22.7(G) Premiums</a:t>
            </a:r>
          </a:p>
          <a:p>
            <a:pPr lvl="1">
              <a:buFont typeface="Wingdings" panose="05000000000000000000" pitchFamily="2" charset="2"/>
              <a:buChar char="Ø"/>
            </a:pPr>
            <a:r>
              <a:rPr lang="en-US" sz="2000" dirty="0"/>
              <a:t>Added list of all premiums</a:t>
            </a:r>
          </a:p>
          <a:p>
            <a:pPr lvl="1">
              <a:buFont typeface="Wingdings" panose="05000000000000000000" pitchFamily="2" charset="2"/>
              <a:buChar char="Ø"/>
            </a:pPr>
            <a:r>
              <a:rPr lang="en-US" sz="2000" dirty="0"/>
              <a:t>New premium eligibility: Charge, Preceptor, and Float Pool</a:t>
            </a:r>
          </a:p>
          <a:p>
            <a:pPr>
              <a:buFont typeface="Wingdings" panose="05000000000000000000" pitchFamily="2" charset="2"/>
              <a:buChar char="Ø"/>
            </a:pPr>
            <a:r>
              <a:rPr lang="en-US" sz="2400" dirty="0"/>
              <a:t>22.16 Other Provisions</a:t>
            </a:r>
          </a:p>
          <a:p>
            <a:pPr lvl="1">
              <a:buFont typeface="Wingdings" panose="05000000000000000000" pitchFamily="2" charset="2"/>
              <a:buChar char="Ø"/>
            </a:pPr>
            <a:r>
              <a:rPr lang="en-US" sz="2000" dirty="0"/>
              <a:t>Updated list of applicable provisions in CBA</a:t>
            </a:r>
          </a:p>
        </p:txBody>
      </p:sp>
    </p:spTree>
    <p:extLst>
      <p:ext uri="{BB962C8B-B14F-4D97-AF65-F5344CB8AC3E}">
        <p14:creationId xmlns:p14="http://schemas.microsoft.com/office/powerpoint/2010/main" val="3211315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1E83B46-6C76-74E0-F643-FB3EC63ED235}"/>
              </a:ext>
            </a:extLst>
          </p:cNvPr>
          <p:cNvSpPr>
            <a:spLocks noGrp="1"/>
          </p:cNvSpPr>
          <p:nvPr>
            <p:ph type="body" sz="quarter" idx="10"/>
          </p:nvPr>
        </p:nvSpPr>
        <p:spPr/>
        <p:txBody>
          <a:bodyPr/>
          <a:lstStyle/>
          <a:p>
            <a:r>
              <a:rPr lang="en-US" dirty="0"/>
              <a:t>Appendix B and C – Ten and Twelve Hour Shifts</a:t>
            </a:r>
          </a:p>
        </p:txBody>
      </p:sp>
      <p:sp>
        <p:nvSpPr>
          <p:cNvPr id="4" name="Text Placeholder 3">
            <a:extLst>
              <a:ext uri="{FF2B5EF4-FFF2-40B4-BE49-F238E27FC236}">
                <a16:creationId xmlns:a16="http://schemas.microsoft.com/office/drawing/2014/main" id="{ED88118C-EE33-2CCA-FC0B-4EC2E8FCA073}"/>
              </a:ext>
            </a:extLst>
          </p:cNvPr>
          <p:cNvSpPr>
            <a:spLocks noGrp="1"/>
          </p:cNvSpPr>
          <p:nvPr>
            <p:ph type="body" sz="quarter" idx="12"/>
          </p:nvPr>
        </p:nvSpPr>
        <p:spPr/>
        <p:txBody>
          <a:bodyPr/>
          <a:lstStyle/>
          <a:p>
            <a:pPr marL="285750" indent="-285750" algn="l">
              <a:buFont typeface="Wingdings" panose="05000000000000000000" pitchFamily="2" charset="2"/>
              <a:buChar char="Ø"/>
            </a:pPr>
            <a:r>
              <a:rPr lang="en-US" i="0" u="none" strike="noStrike" baseline="0" dirty="0">
                <a:solidFill>
                  <a:schemeClr val="tx1"/>
                </a:solidFill>
                <a:latin typeface="Encode Sans Normal Black"/>
              </a:rPr>
              <a:t>Struck both appendices and replaced with consistent meal and rest break language in Article 9</a:t>
            </a:r>
            <a:endParaRPr lang="en-US" sz="2000" b="1" u="sng" dirty="0">
              <a:solidFill>
                <a:schemeClr val="tx1"/>
              </a:solidFill>
            </a:endParaRPr>
          </a:p>
        </p:txBody>
      </p:sp>
    </p:spTree>
    <p:extLst>
      <p:ext uri="{BB962C8B-B14F-4D97-AF65-F5344CB8AC3E}">
        <p14:creationId xmlns:p14="http://schemas.microsoft.com/office/powerpoint/2010/main" val="4106336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E94C7-3A05-ECC0-EBB0-A7B134887FF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D5A4469-BC9C-99BD-91AC-50E087F36397}"/>
              </a:ext>
            </a:extLst>
          </p:cNvPr>
          <p:cNvSpPr>
            <a:spLocks noGrp="1"/>
          </p:cNvSpPr>
          <p:nvPr>
            <p:ph type="body" sz="quarter" idx="10"/>
          </p:nvPr>
        </p:nvSpPr>
        <p:spPr/>
        <p:txBody>
          <a:bodyPr/>
          <a:lstStyle/>
          <a:p>
            <a:r>
              <a:rPr lang="en-US" dirty="0"/>
              <a:t>Appendix D – Clinical Clusters Pertaining to Article 6 Seniority</a:t>
            </a:r>
          </a:p>
        </p:txBody>
      </p:sp>
      <p:sp>
        <p:nvSpPr>
          <p:cNvPr id="4" name="Text Placeholder 3">
            <a:extLst>
              <a:ext uri="{FF2B5EF4-FFF2-40B4-BE49-F238E27FC236}">
                <a16:creationId xmlns:a16="http://schemas.microsoft.com/office/drawing/2014/main" id="{1A6FCE10-5297-8FC6-34EF-83917BD88202}"/>
              </a:ext>
            </a:extLst>
          </p:cNvPr>
          <p:cNvSpPr>
            <a:spLocks noGrp="1"/>
          </p:cNvSpPr>
          <p:nvPr>
            <p:ph type="body" sz="quarter" idx="12"/>
          </p:nvPr>
        </p:nvSpPr>
        <p:spPr>
          <a:xfrm>
            <a:off x="671757" y="1730667"/>
            <a:ext cx="8184662" cy="411171"/>
          </a:xfrm>
        </p:spPr>
        <p:txBody>
          <a:bodyPr/>
          <a:lstStyle/>
          <a:p>
            <a:pPr marL="342900" indent="-342900">
              <a:buFont typeface="Wingdings" panose="05000000000000000000" pitchFamily="2" charset="2"/>
              <a:buChar char="Ø"/>
            </a:pPr>
            <a:r>
              <a:rPr lang="en-US" sz="2800" dirty="0"/>
              <a:t>Revised clinical clusters to include:</a:t>
            </a:r>
          </a:p>
          <a:p>
            <a:pPr marL="800100" lvl="1" indent="-342900">
              <a:buFont typeface="Wingdings" panose="05000000000000000000" pitchFamily="2" charset="2"/>
              <a:buChar char="Ø"/>
            </a:pPr>
            <a:r>
              <a:rPr lang="en-US" sz="2400" dirty="0"/>
              <a:t>Inpatient units</a:t>
            </a:r>
          </a:p>
          <a:p>
            <a:pPr marL="800100" lvl="1" indent="-342900">
              <a:buFont typeface="Wingdings" panose="05000000000000000000" pitchFamily="2" charset="2"/>
              <a:buChar char="Ø"/>
            </a:pPr>
            <a:r>
              <a:rPr lang="en-US" sz="2400" dirty="0"/>
              <a:t>Critical care units</a:t>
            </a:r>
          </a:p>
          <a:p>
            <a:pPr marL="800100" lvl="1" indent="-342900">
              <a:buFont typeface="Wingdings" panose="05000000000000000000" pitchFamily="2" charset="2"/>
              <a:buChar char="Ø"/>
            </a:pPr>
            <a:r>
              <a:rPr lang="en-US" sz="2400" dirty="0"/>
              <a:t>OR/OSC</a:t>
            </a:r>
          </a:p>
          <a:p>
            <a:pPr marL="800100" lvl="1" indent="-342900">
              <a:buFont typeface="Wingdings" panose="05000000000000000000" pitchFamily="2" charset="2"/>
              <a:buChar char="Ø"/>
            </a:pPr>
            <a:r>
              <a:rPr lang="en-US" sz="2400" dirty="0"/>
              <a:t>Primary Care Clinics and UWMPC Ambulatory Nursing and Population Health</a:t>
            </a:r>
          </a:p>
          <a:p>
            <a:pPr marL="800100" lvl="1" indent="-342900">
              <a:buFont typeface="Wingdings" panose="05000000000000000000" pitchFamily="2" charset="2"/>
              <a:buChar char="Ø"/>
            </a:pPr>
            <a:r>
              <a:rPr lang="en-US" sz="2400" dirty="0"/>
              <a:t>Med/Surg Specialty Clinics and UMC Ambulatory Care</a:t>
            </a:r>
          </a:p>
          <a:p>
            <a:pPr marL="800100" lvl="1" indent="-342900">
              <a:buFont typeface="Wingdings" panose="05000000000000000000" pitchFamily="2" charset="2"/>
              <a:buChar char="Ø"/>
            </a:pPr>
            <a:r>
              <a:rPr lang="en-US" sz="2400" dirty="0"/>
              <a:t>Behavioral Health</a:t>
            </a:r>
            <a:endParaRPr lang="en-US" sz="1800" dirty="0"/>
          </a:p>
        </p:txBody>
      </p:sp>
    </p:spTree>
    <p:extLst>
      <p:ext uri="{BB962C8B-B14F-4D97-AF65-F5344CB8AC3E}">
        <p14:creationId xmlns:p14="http://schemas.microsoft.com/office/powerpoint/2010/main" val="1919106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D5A3D-2C43-1B5C-2F8F-F015E2BFBDE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9B53F9F-EACB-FC75-28A7-2B795DB3D633}"/>
              </a:ext>
            </a:extLst>
          </p:cNvPr>
          <p:cNvSpPr>
            <a:spLocks noGrp="1"/>
          </p:cNvSpPr>
          <p:nvPr>
            <p:ph type="body" sz="quarter" idx="10"/>
          </p:nvPr>
        </p:nvSpPr>
        <p:spPr/>
        <p:txBody>
          <a:bodyPr/>
          <a:lstStyle/>
          <a:p>
            <a:r>
              <a:rPr lang="en-US" dirty="0"/>
              <a:t>Questions?</a:t>
            </a:r>
          </a:p>
        </p:txBody>
      </p:sp>
      <p:sp>
        <p:nvSpPr>
          <p:cNvPr id="4" name="Text Placeholder 5">
            <a:extLst>
              <a:ext uri="{FF2B5EF4-FFF2-40B4-BE49-F238E27FC236}">
                <a16:creationId xmlns:a16="http://schemas.microsoft.com/office/drawing/2014/main" id="{6CC288CF-C45F-9298-D562-4B030F9E2208}"/>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400" dirty="0"/>
          </a:p>
        </p:txBody>
      </p:sp>
    </p:spTree>
    <p:extLst>
      <p:ext uri="{BB962C8B-B14F-4D97-AF65-F5344CB8AC3E}">
        <p14:creationId xmlns:p14="http://schemas.microsoft.com/office/powerpoint/2010/main" val="2203009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2025-2027 CBAs</a:t>
            </a:r>
          </a:p>
        </p:txBody>
      </p:sp>
      <p:sp>
        <p:nvSpPr>
          <p:cNvPr id="6" name="Text Placeholder 5">
            <a:extLst>
              <a:ext uri="{FF2B5EF4-FFF2-40B4-BE49-F238E27FC236}">
                <a16:creationId xmlns:a16="http://schemas.microsoft.com/office/drawing/2014/main" id="{74E77288-1048-4E0C-BC64-AF70365F84C5}"/>
              </a:ext>
            </a:extLst>
          </p:cNvPr>
          <p:cNvSpPr>
            <a:spLocks noGrp="1"/>
          </p:cNvSpPr>
          <p:nvPr>
            <p:ph type="body" sz="quarter" idx="12"/>
          </p:nvPr>
        </p:nvSpPr>
        <p:spPr/>
        <p:txBody>
          <a:bodyPr/>
          <a:lstStyle/>
          <a:p>
            <a:r>
              <a:rPr lang="en-US" i="1" dirty="0"/>
              <a:t>In the Spring-Summer of 2025, UW negotiated the 2025-2027 Collective Bargaining Agreements with WSNA-NW, WSNA-ML, and SEIU 1199NW. </a:t>
            </a:r>
          </a:p>
          <a:p>
            <a:endParaRPr lang="en-US" i="1" dirty="0"/>
          </a:p>
          <a:p>
            <a:r>
              <a:rPr lang="en-US" i="1" dirty="0"/>
              <a:t>The WSNA-NW CBA ratified on August 31, 2025, and the following changes became effective September 1, 2025.</a:t>
            </a:r>
          </a:p>
        </p:txBody>
      </p:sp>
    </p:spTree>
    <p:extLst>
      <p:ext uri="{BB962C8B-B14F-4D97-AF65-F5344CB8AC3E}">
        <p14:creationId xmlns:p14="http://schemas.microsoft.com/office/powerpoint/2010/main" val="9889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4 – Definitions</a:t>
            </a:r>
          </a:p>
        </p:txBody>
      </p:sp>
      <p:sp>
        <p:nvSpPr>
          <p:cNvPr id="4" name="Text Placeholder 3"/>
          <p:cNvSpPr>
            <a:spLocks noGrp="1"/>
          </p:cNvSpPr>
          <p:nvPr>
            <p:ph type="body" sz="quarter" idx="12"/>
          </p:nvPr>
        </p:nvSpPr>
        <p:spPr/>
        <p:txBody>
          <a:bodyPr/>
          <a:lstStyle/>
          <a:p>
            <a:pPr marL="342900" indent="-342900">
              <a:buFont typeface="Wingdings" panose="05000000000000000000" pitchFamily="2" charset="2"/>
              <a:buChar char="Ø"/>
            </a:pPr>
            <a:r>
              <a:rPr lang="en-US" sz="2800" dirty="0"/>
              <a:t>4.4</a:t>
            </a:r>
            <a:r>
              <a:rPr lang="en-US" sz="2800" dirty="0">
                <a:latin typeface="Uni Sans Regular"/>
              </a:rPr>
              <a:t> Preceptor Pay. </a:t>
            </a:r>
          </a:p>
          <a:p>
            <a:pPr marL="800100" lvl="1" indent="-342900">
              <a:buFont typeface="Wingdings" panose="05000000000000000000" pitchFamily="2" charset="2"/>
              <a:buChar char="Ø"/>
            </a:pPr>
            <a:r>
              <a:rPr lang="en-US" sz="2400" dirty="0">
                <a:latin typeface="Uni Sans Regular"/>
              </a:rPr>
              <a:t>Updated definition to align with WSNA-ML.</a:t>
            </a:r>
          </a:p>
          <a:p>
            <a:pPr marL="800100" lvl="1" indent="-342900">
              <a:buFont typeface="Wingdings" panose="05000000000000000000" pitchFamily="2" charset="2"/>
              <a:buChar char="Ø"/>
            </a:pPr>
            <a:r>
              <a:rPr lang="en-US" sz="2400" dirty="0">
                <a:latin typeface="Uni Sans Regular"/>
              </a:rPr>
              <a:t>Removed requirement that the RN be enrolled in a defined preceptor program.</a:t>
            </a:r>
          </a:p>
          <a:p>
            <a:pPr marL="342900" indent="-342900">
              <a:buFont typeface="Wingdings" panose="05000000000000000000" pitchFamily="2" charset="2"/>
              <a:buChar char="Ø"/>
            </a:pPr>
            <a:r>
              <a:rPr lang="en-US" sz="2800" dirty="0"/>
              <a:t>4.9 Certification Pay. </a:t>
            </a:r>
          </a:p>
          <a:p>
            <a:pPr marL="800100" lvl="1" indent="-342900">
              <a:buFont typeface="Wingdings" panose="05000000000000000000" pitchFamily="2" charset="2"/>
              <a:buChar char="Ø"/>
            </a:pPr>
            <a:r>
              <a:rPr lang="en-US" sz="2400" dirty="0">
                <a:latin typeface="Uni Sans Regular"/>
              </a:rPr>
              <a:t>Updated definition to align with WSNA-ML.</a:t>
            </a:r>
          </a:p>
          <a:p>
            <a:pPr marL="800100" lvl="1" indent="-342900">
              <a:buFont typeface="Wingdings" panose="05000000000000000000" pitchFamily="2" charset="2"/>
              <a:buChar char="Ø"/>
            </a:pPr>
            <a:r>
              <a:rPr lang="en-US" sz="2400" dirty="0">
                <a:latin typeface="Uni Sans Regular"/>
              </a:rPr>
              <a:t>Added statement that the premium would be effective the day HR receives the certification, and that the premium would not be retroactive.</a:t>
            </a:r>
          </a:p>
          <a:p>
            <a:pPr marL="800100" lvl="1" indent="-342900">
              <a:buFont typeface="Wingdings" panose="05000000000000000000" pitchFamily="2" charset="2"/>
              <a:buChar char="Ø"/>
            </a:pPr>
            <a:endParaRPr lang="en-US" sz="2400" dirty="0">
              <a:latin typeface="Uni Sans Regular"/>
            </a:endParaRPr>
          </a:p>
        </p:txBody>
      </p:sp>
    </p:spTree>
    <p:extLst>
      <p:ext uri="{BB962C8B-B14F-4D97-AF65-F5344CB8AC3E}">
        <p14:creationId xmlns:p14="http://schemas.microsoft.com/office/powerpoint/2010/main" val="2837762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5 – Employment Practices</a:t>
            </a:r>
          </a:p>
        </p:txBody>
      </p:sp>
      <p:sp>
        <p:nvSpPr>
          <p:cNvPr id="3" name="Text Placeholder 2"/>
          <p:cNvSpPr>
            <a:spLocks noGrp="1"/>
          </p:cNvSpPr>
          <p:nvPr>
            <p:ph type="body" sz="quarter" idx="11"/>
          </p:nvPr>
        </p:nvSpPr>
        <p:spPr>
          <a:xfrm>
            <a:off x="659304" y="1736725"/>
            <a:ext cx="8274383" cy="4015497"/>
          </a:xfrm>
        </p:spPr>
        <p:txBody>
          <a:bodyPr/>
          <a:lstStyle/>
          <a:p>
            <a:pPr>
              <a:buFont typeface="Wingdings" panose="05000000000000000000" pitchFamily="2" charset="2"/>
              <a:buChar char="Ø"/>
            </a:pPr>
            <a:r>
              <a:rPr lang="en-US" sz="2000" b="0" dirty="0"/>
              <a:t>5.2.1 Presumption of Resignation/Abandonment</a:t>
            </a:r>
          </a:p>
          <a:p>
            <a:pPr lvl="1">
              <a:buFont typeface="Wingdings" panose="05000000000000000000" pitchFamily="2" charset="2"/>
              <a:buChar char="Ø"/>
            </a:pPr>
            <a:r>
              <a:rPr lang="en-US" sz="1600" b="0" dirty="0"/>
              <a:t>New language outlining current practice that an employee who fails to appear to for work for 3 consecutive scheduled work shifts will be deemed to have resigned. </a:t>
            </a:r>
          </a:p>
          <a:p>
            <a:pPr>
              <a:buFont typeface="Wingdings" panose="05000000000000000000" pitchFamily="2" charset="2"/>
              <a:buChar char="Ø"/>
            </a:pPr>
            <a:r>
              <a:rPr lang="en-US" sz="2000" b="0" dirty="0"/>
              <a:t>5.3 Discipline and Discharge/Corrective Action</a:t>
            </a:r>
          </a:p>
          <a:p>
            <a:pPr lvl="1">
              <a:buFont typeface="Wingdings" panose="05000000000000000000" pitchFamily="2" charset="2"/>
              <a:buChar char="Ø"/>
            </a:pPr>
            <a:r>
              <a:rPr lang="en-US" sz="1600" b="0" dirty="0"/>
              <a:t>Mirrors language from WSNA-ML, outlining steps of corrective action</a:t>
            </a:r>
          </a:p>
          <a:p>
            <a:pPr lvl="2">
              <a:buFont typeface="Wingdings" panose="05000000000000000000" pitchFamily="2" charset="2"/>
              <a:buChar char="Ø"/>
            </a:pPr>
            <a:r>
              <a:rPr lang="en-US" sz="1400" b="0" dirty="0"/>
              <a:t>Verbal Counseling (</a:t>
            </a:r>
            <a:r>
              <a:rPr lang="en-US" sz="1400" b="0" i="1" dirty="0"/>
              <a:t>prior</a:t>
            </a:r>
            <a:r>
              <a:rPr lang="en-US" sz="1400" b="0" dirty="0"/>
              <a:t> to implementing Corrective Action Process)</a:t>
            </a:r>
          </a:p>
          <a:p>
            <a:pPr lvl="2">
              <a:buFont typeface="Wingdings" panose="05000000000000000000" pitchFamily="2" charset="2"/>
              <a:buChar char="Ø"/>
            </a:pPr>
            <a:r>
              <a:rPr lang="en-US" sz="1400" b="0" dirty="0"/>
              <a:t>Formal Disciplinary Counseling</a:t>
            </a:r>
          </a:p>
          <a:p>
            <a:pPr lvl="2">
              <a:buFont typeface="Wingdings" panose="05000000000000000000" pitchFamily="2" charset="2"/>
              <a:buChar char="Ø"/>
            </a:pPr>
            <a:r>
              <a:rPr lang="en-US" sz="1400" b="0" dirty="0"/>
              <a:t>Final Disciplinary Counseling</a:t>
            </a:r>
          </a:p>
          <a:p>
            <a:pPr lvl="2">
              <a:buFont typeface="Wingdings" panose="05000000000000000000" pitchFamily="2" charset="2"/>
              <a:buChar char="Ø"/>
            </a:pPr>
            <a:r>
              <a:rPr lang="en-US" sz="1400" b="0" dirty="0"/>
              <a:t>Dismissal</a:t>
            </a:r>
          </a:p>
          <a:p>
            <a:pPr>
              <a:buFont typeface="Wingdings" panose="05000000000000000000" pitchFamily="2" charset="2"/>
              <a:buChar char="Ø"/>
            </a:pPr>
            <a:r>
              <a:rPr lang="en-US" sz="2000" b="0" dirty="0"/>
              <a:t>5.4 Representation</a:t>
            </a:r>
          </a:p>
          <a:p>
            <a:pPr lvl="1">
              <a:buFont typeface="Wingdings" panose="05000000000000000000" pitchFamily="2" charset="2"/>
              <a:buChar char="Ø"/>
            </a:pPr>
            <a:r>
              <a:rPr lang="en-US" sz="1600" b="0" dirty="0"/>
              <a:t>New language regarding WSNA representation at Investigatory Meetings and during Formal/Final Counseling and Pre-Determination Meetings.</a:t>
            </a:r>
          </a:p>
          <a:p>
            <a:pPr lvl="1">
              <a:buFont typeface="Wingdings" panose="05000000000000000000" pitchFamily="2" charset="2"/>
              <a:buChar char="Ø"/>
            </a:pPr>
            <a:endParaRPr lang="en-US" sz="1600" b="0" dirty="0"/>
          </a:p>
          <a:p>
            <a:pPr>
              <a:buFont typeface="Wingdings" panose="05000000000000000000" pitchFamily="2" charset="2"/>
              <a:buChar char="Ø"/>
            </a:pPr>
            <a:endParaRPr lang="en-US" sz="1600" b="0" dirty="0"/>
          </a:p>
        </p:txBody>
      </p:sp>
    </p:spTree>
    <p:extLst>
      <p:ext uri="{BB962C8B-B14F-4D97-AF65-F5344CB8AC3E}">
        <p14:creationId xmlns:p14="http://schemas.microsoft.com/office/powerpoint/2010/main" val="837751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6 – Seniority</a:t>
            </a:r>
          </a:p>
        </p:txBody>
      </p:sp>
      <p:sp>
        <p:nvSpPr>
          <p:cNvPr id="4" name="Text Placeholder 3"/>
          <p:cNvSpPr>
            <a:spLocks noGrp="1"/>
          </p:cNvSpPr>
          <p:nvPr>
            <p:ph type="body" sz="quarter" idx="12"/>
          </p:nvPr>
        </p:nvSpPr>
        <p:spPr>
          <a:xfrm>
            <a:off x="479669" y="1525081"/>
            <a:ext cx="8184662" cy="411171"/>
          </a:xfrm>
        </p:spPr>
        <p:txBody>
          <a:bodyPr/>
          <a:lstStyle/>
          <a:p>
            <a:pPr marL="342900" indent="-342900">
              <a:buFont typeface="Wingdings" panose="05000000000000000000" pitchFamily="2" charset="2"/>
              <a:buChar char="Ø"/>
            </a:pPr>
            <a:r>
              <a:rPr lang="en-US" sz="2000" dirty="0"/>
              <a:t>6.14 Low Census</a:t>
            </a:r>
          </a:p>
          <a:p>
            <a:pPr marL="800100" lvl="1" indent="-342900">
              <a:buFont typeface="Wingdings" panose="05000000000000000000" pitchFamily="2" charset="2"/>
              <a:buChar char="Ø"/>
            </a:pPr>
            <a:r>
              <a:rPr lang="en-US" sz="1600" b="1" dirty="0">
                <a:solidFill>
                  <a:schemeClr val="accent1"/>
                </a:solidFill>
              </a:rPr>
              <a:t>New language</a:t>
            </a:r>
            <a:r>
              <a:rPr lang="en-US" sz="1600" dirty="0">
                <a:solidFill>
                  <a:schemeClr val="accent1"/>
                </a:solidFill>
              </a:rPr>
              <a:t>: “If low census is required, the Employer will make a good faith effort to place employees on low census for an entire shift or for a single four-hour increment at the start or end of the nurse’s shift. If low census persists, the nurse will be offered standby in lieu of low census. If the nurse chooses not to accept the standby shift, they may be placed on low census.”</a:t>
            </a:r>
          </a:p>
          <a:p>
            <a:pPr marL="800100" lvl="1" indent="-342900">
              <a:buFont typeface="Wingdings" panose="05000000000000000000" pitchFamily="2" charset="2"/>
              <a:buChar char="Ø"/>
            </a:pPr>
            <a:r>
              <a:rPr lang="en-US" sz="1600" b="1" dirty="0">
                <a:solidFill>
                  <a:schemeClr val="accent1"/>
                </a:solidFill>
              </a:rPr>
              <a:t>New language</a:t>
            </a:r>
            <a:r>
              <a:rPr lang="en-US" sz="1600" dirty="0">
                <a:solidFill>
                  <a:schemeClr val="accent1"/>
                </a:solidFill>
              </a:rPr>
              <a:t>: “The employer will take skill mix into consideration before cancelling nurses due to low census based on the above order.”</a:t>
            </a:r>
          </a:p>
          <a:p>
            <a:pPr marL="800100" lvl="1" indent="-342900">
              <a:buFont typeface="Wingdings" panose="05000000000000000000" pitchFamily="2" charset="2"/>
              <a:buChar char="Ø"/>
            </a:pPr>
            <a:r>
              <a:rPr lang="en-US" sz="1600" dirty="0">
                <a:solidFill>
                  <a:schemeClr val="accent1"/>
                </a:solidFill>
              </a:rPr>
              <a:t>Revised low census order so volunteers will be sought before cancelling intermittent/</a:t>
            </a:r>
            <a:r>
              <a:rPr lang="en-US" sz="1600" dirty="0" err="1">
                <a:solidFill>
                  <a:schemeClr val="accent1"/>
                </a:solidFill>
              </a:rPr>
              <a:t>nonperms</a:t>
            </a:r>
            <a:r>
              <a:rPr lang="en-US" sz="1600" dirty="0">
                <a:solidFill>
                  <a:schemeClr val="accent1"/>
                </a:solidFill>
              </a:rPr>
              <a:t> and part time nurses working above their FTE.</a:t>
            </a:r>
          </a:p>
          <a:p>
            <a:pPr marL="342900" indent="-342900">
              <a:buFont typeface="Wingdings" panose="05000000000000000000" pitchFamily="2" charset="2"/>
              <a:buChar char="Ø"/>
            </a:pPr>
            <a:r>
              <a:rPr lang="en-US" sz="2000" dirty="0">
                <a:solidFill>
                  <a:schemeClr val="accent1"/>
                </a:solidFill>
              </a:rPr>
              <a:t>6.14.2 Low Census Groups</a:t>
            </a:r>
          </a:p>
          <a:p>
            <a:pPr marL="800100" lvl="1" indent="-342900">
              <a:buFont typeface="Wingdings" panose="05000000000000000000" pitchFamily="2" charset="2"/>
              <a:buChar char="Ø"/>
            </a:pPr>
            <a:r>
              <a:rPr lang="en-US" sz="1600" dirty="0">
                <a:solidFill>
                  <a:schemeClr val="accent1"/>
                </a:solidFill>
              </a:rPr>
              <a:t>Moved ICU/SCU to separate group</a:t>
            </a:r>
          </a:p>
          <a:p>
            <a:pPr marL="800100" lvl="1" indent="-342900">
              <a:buFont typeface="Wingdings" panose="05000000000000000000" pitchFamily="2" charset="2"/>
              <a:buChar char="Ø"/>
            </a:pPr>
            <a:r>
              <a:rPr lang="en-US" sz="1600" dirty="0">
                <a:solidFill>
                  <a:schemeClr val="accent1"/>
                </a:solidFill>
              </a:rPr>
              <a:t>Added behavioral health group</a:t>
            </a:r>
          </a:p>
          <a:p>
            <a:pPr marL="800100" lvl="1" indent="-342900">
              <a:buFont typeface="Wingdings" panose="05000000000000000000" pitchFamily="2" charset="2"/>
              <a:buChar char="Ø"/>
            </a:pPr>
            <a:r>
              <a:rPr lang="en-US" sz="1600" dirty="0">
                <a:solidFill>
                  <a:schemeClr val="accent1"/>
                </a:solidFill>
              </a:rPr>
              <a:t>Procedural areas in separate group (Endoscopy, Vascular, and Neuromodulation)</a:t>
            </a:r>
          </a:p>
          <a:p>
            <a:pPr marL="342900" indent="-342900">
              <a:buFont typeface="Wingdings" panose="05000000000000000000" pitchFamily="2" charset="2"/>
              <a:buChar char="Ø"/>
            </a:pPr>
            <a:r>
              <a:rPr lang="en-US" sz="2000" dirty="0">
                <a:solidFill>
                  <a:schemeClr val="accent1"/>
                </a:solidFill>
              </a:rPr>
              <a:t>6.14.3 Low Census Notification</a:t>
            </a:r>
          </a:p>
          <a:p>
            <a:pPr marL="800100" lvl="1" indent="-342900">
              <a:buFont typeface="Wingdings" panose="05000000000000000000" pitchFamily="2" charset="2"/>
              <a:buChar char="Ø"/>
            </a:pPr>
            <a:r>
              <a:rPr lang="en-US" sz="1600" dirty="0">
                <a:solidFill>
                  <a:schemeClr val="accent1"/>
                </a:solidFill>
              </a:rPr>
              <a:t>The Employer will seek to provide notice to nurses called off for low</a:t>
            </a:r>
            <a:br>
              <a:rPr lang="en-US" sz="1600" dirty="0">
                <a:solidFill>
                  <a:schemeClr val="accent1"/>
                </a:solidFill>
              </a:rPr>
            </a:br>
            <a:r>
              <a:rPr lang="en-US" sz="1600" dirty="0">
                <a:solidFill>
                  <a:schemeClr val="accent1"/>
                </a:solidFill>
              </a:rPr>
              <a:t>census not less than two (2) hours prior to start time for </a:t>
            </a:r>
            <a:r>
              <a:rPr lang="en-US" sz="1600" b="1" u="sng" dirty="0">
                <a:solidFill>
                  <a:schemeClr val="accent1"/>
                </a:solidFill>
              </a:rPr>
              <a:t>all shifts</a:t>
            </a:r>
            <a:br>
              <a:rPr lang="en-US" sz="1600" b="1" u="sng" dirty="0">
                <a:solidFill>
                  <a:schemeClr val="accent1"/>
                </a:solidFill>
              </a:rPr>
            </a:br>
            <a:r>
              <a:rPr lang="en-US" sz="1600" dirty="0">
                <a:solidFill>
                  <a:schemeClr val="accent1"/>
                </a:solidFill>
              </a:rPr>
              <a:t>(previously 1.5 hours for day shift).</a:t>
            </a:r>
          </a:p>
          <a:p>
            <a:endParaRPr lang="en-US" dirty="0"/>
          </a:p>
        </p:txBody>
      </p:sp>
    </p:spTree>
    <p:extLst>
      <p:ext uri="{BB962C8B-B14F-4D97-AF65-F5344CB8AC3E}">
        <p14:creationId xmlns:p14="http://schemas.microsoft.com/office/powerpoint/2010/main" val="284971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US" dirty="0"/>
              <a:t>Article 7 – Hours of Work and Overtime</a:t>
            </a:r>
          </a:p>
        </p:txBody>
      </p:sp>
      <p:sp>
        <p:nvSpPr>
          <p:cNvPr id="3" name="Text Placeholder 2"/>
          <p:cNvSpPr>
            <a:spLocks noGrp="1"/>
          </p:cNvSpPr>
          <p:nvPr>
            <p:ph type="body" sz="quarter" idx="11"/>
          </p:nvPr>
        </p:nvSpPr>
        <p:spPr>
          <a:xfrm>
            <a:off x="384175" y="1710109"/>
            <a:ext cx="8472244" cy="5224605"/>
          </a:xfrm>
        </p:spPr>
        <p:txBody>
          <a:bodyPr/>
          <a:lstStyle/>
          <a:p>
            <a:pPr>
              <a:buFont typeface="Wingdings" panose="05000000000000000000" pitchFamily="2" charset="2"/>
              <a:buChar char="Ø"/>
            </a:pPr>
            <a:r>
              <a:rPr lang="en-US" sz="1800" b="0" dirty="0"/>
              <a:t>7.8 Compensatory Time Off</a:t>
            </a:r>
          </a:p>
          <a:p>
            <a:pPr lvl="1">
              <a:buFont typeface="Wingdings" panose="05000000000000000000" pitchFamily="2" charset="2"/>
              <a:buChar char="Ø"/>
            </a:pPr>
            <a:r>
              <a:rPr lang="en-US" sz="1400" b="0"/>
              <a:t>The </a:t>
            </a:r>
            <a:r>
              <a:rPr lang="en-US" sz="1400" b="0" dirty="0"/>
              <a:t>Employer retains the right to grant compensatory time in lieu of monetary payment if requested by the nurse. Compensatory time shall be accrued hour for hour at the applicable rate of accrual. No more than forty (40) hours of compensatory time may be accrued at a given time and the time off must be scheduled in accordance with Department guidelines. Use of compensatory time is requested by the Nurse and granted by the Employer at a mutually acceptable time. All premiums and differentials applicable to the work shall be included in the payment for compensatory time off. Compensatory time must be used or paid for by June 30th of each fiscal year. The nurse’s unused compensatory time balance will be cashed out every June 30th or when the nurse leaves University employment for any reason. The nurse’s compensatory time balance may also be cashed out when the nurse:</a:t>
            </a:r>
          </a:p>
          <a:p>
            <a:pPr lvl="2">
              <a:buFont typeface="Wingdings" panose="05000000000000000000" pitchFamily="2" charset="2"/>
              <a:buChar char="Ø"/>
            </a:pPr>
            <a:r>
              <a:rPr lang="en-US" sz="1400" b="0" dirty="0"/>
              <a:t>1. Transfers within their department to a position with different funding sources, or</a:t>
            </a:r>
          </a:p>
          <a:p>
            <a:pPr lvl="2">
              <a:buFont typeface="Wingdings" panose="05000000000000000000" pitchFamily="2" charset="2"/>
              <a:buChar char="Ø"/>
            </a:pPr>
            <a:r>
              <a:rPr lang="en-US" sz="1400" b="0" dirty="0"/>
              <a:t>2. Transfers to a position in another department.  </a:t>
            </a:r>
          </a:p>
          <a:p>
            <a:r>
              <a:rPr lang="en-US" sz="1800" b="0" dirty="0"/>
              <a:t>7.9 Meal/Rest Periods</a:t>
            </a:r>
            <a:endParaRPr lang="en-US" sz="1400" b="0" dirty="0"/>
          </a:p>
          <a:p>
            <a:pPr lvl="1">
              <a:buFont typeface="Wingdings" panose="05000000000000000000" pitchFamily="2" charset="2"/>
              <a:buChar char="Ø"/>
            </a:pPr>
            <a:r>
              <a:rPr lang="en-US" sz="1400" b="0" dirty="0"/>
              <a:t>Incorporated new language based on updated RCW. </a:t>
            </a:r>
          </a:p>
        </p:txBody>
      </p:sp>
    </p:spTree>
    <p:extLst>
      <p:ext uri="{BB962C8B-B14F-4D97-AF65-F5344CB8AC3E}">
        <p14:creationId xmlns:p14="http://schemas.microsoft.com/office/powerpoint/2010/main" val="2712957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5569B-1F35-919D-536B-76B01A450E7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BFC1BFA-1FA7-173A-4B29-F4E59F736F96}"/>
              </a:ext>
            </a:extLst>
          </p:cNvPr>
          <p:cNvSpPr>
            <a:spLocks noGrp="1"/>
          </p:cNvSpPr>
          <p:nvPr>
            <p:ph type="body" sz="quarter" idx="10"/>
          </p:nvPr>
        </p:nvSpPr>
        <p:spPr/>
        <p:txBody>
          <a:bodyPr>
            <a:normAutofit/>
          </a:bodyPr>
          <a:lstStyle/>
          <a:p>
            <a:r>
              <a:rPr lang="en-US" dirty="0"/>
              <a:t>Article 7 – Hours of Work and Overtime (</a:t>
            </a:r>
            <a:r>
              <a:rPr lang="en-US" dirty="0" err="1"/>
              <a:t>cont</a:t>
            </a:r>
            <a:r>
              <a:rPr lang="en-US" dirty="0"/>
              <a:t>…)</a:t>
            </a:r>
          </a:p>
        </p:txBody>
      </p:sp>
      <p:sp>
        <p:nvSpPr>
          <p:cNvPr id="3" name="Text Placeholder 2">
            <a:extLst>
              <a:ext uri="{FF2B5EF4-FFF2-40B4-BE49-F238E27FC236}">
                <a16:creationId xmlns:a16="http://schemas.microsoft.com/office/drawing/2014/main" id="{23489AE4-9124-3824-E509-31655A9D3B07}"/>
              </a:ext>
            </a:extLst>
          </p:cNvPr>
          <p:cNvSpPr>
            <a:spLocks noGrp="1"/>
          </p:cNvSpPr>
          <p:nvPr>
            <p:ph type="body" sz="quarter" idx="11"/>
          </p:nvPr>
        </p:nvSpPr>
        <p:spPr>
          <a:xfrm>
            <a:off x="384175" y="1710109"/>
            <a:ext cx="8472244" cy="5224605"/>
          </a:xfrm>
        </p:spPr>
        <p:txBody>
          <a:bodyPr/>
          <a:lstStyle/>
          <a:p>
            <a:pPr>
              <a:buFont typeface="Wingdings" panose="05000000000000000000" pitchFamily="2" charset="2"/>
              <a:buChar char="Ø"/>
            </a:pPr>
            <a:r>
              <a:rPr lang="en-US" sz="1800" b="0" dirty="0"/>
              <a:t>7.12 Shift Rotation</a:t>
            </a:r>
          </a:p>
          <a:p>
            <a:pPr lvl="1">
              <a:buFont typeface="Wingdings" panose="05000000000000000000" pitchFamily="2" charset="2"/>
              <a:buChar char="Ø"/>
            </a:pPr>
            <a:r>
              <a:rPr lang="en-US" sz="1400" b="0" dirty="0"/>
              <a:t>A nurse is entitled to take up to </a:t>
            </a:r>
            <a:r>
              <a:rPr lang="en-US" sz="1400" u="sng" dirty="0"/>
              <a:t>forty-eight (48)</a:t>
            </a:r>
            <a:r>
              <a:rPr lang="en-US" sz="1400" b="0" dirty="0"/>
              <a:t> hours of rest both before and after a shift rotation of more than 10 hours.</a:t>
            </a:r>
          </a:p>
          <a:p>
            <a:pPr lvl="2">
              <a:buFont typeface="Wingdings" panose="05000000000000000000" pitchFamily="2" charset="2"/>
              <a:buChar char="Ø"/>
            </a:pPr>
            <a:r>
              <a:rPr lang="en-US" sz="1400" b="0" dirty="0"/>
              <a:t>Increased from 24 hours.</a:t>
            </a:r>
          </a:p>
          <a:p>
            <a:pPr>
              <a:buFont typeface="Wingdings" panose="05000000000000000000" pitchFamily="2" charset="2"/>
              <a:buChar char="Ø"/>
            </a:pPr>
            <a:r>
              <a:rPr lang="en-US" sz="1800" b="0" dirty="0"/>
              <a:t>7.12.1 Limitations on Occurrence of Shift Rotation</a:t>
            </a:r>
          </a:p>
          <a:p>
            <a:pPr lvl="1">
              <a:buFont typeface="Wingdings" panose="05000000000000000000" pitchFamily="2" charset="2"/>
              <a:buChar char="Ø"/>
            </a:pPr>
            <a:r>
              <a:rPr lang="en-US" sz="1400" b="0" dirty="0"/>
              <a:t>The Employer will limit required shift start changs of more than eight (8) hours to </a:t>
            </a:r>
            <a:r>
              <a:rPr lang="en-US" sz="1400" u="sng" dirty="0"/>
              <a:t>one (1) </a:t>
            </a:r>
            <a:r>
              <a:rPr lang="en-US" sz="1400" b="0" dirty="0"/>
              <a:t>per twenty-eight (28) day work schedule. </a:t>
            </a:r>
          </a:p>
          <a:p>
            <a:pPr lvl="2">
              <a:buFont typeface="Wingdings" panose="05000000000000000000" pitchFamily="2" charset="2"/>
              <a:buChar char="Ø"/>
            </a:pPr>
            <a:r>
              <a:rPr lang="en-US" sz="1400" b="0" dirty="0"/>
              <a:t>Increased from 2 per schedule. </a:t>
            </a:r>
          </a:p>
          <a:p>
            <a:pPr>
              <a:buFont typeface="Wingdings" panose="05000000000000000000" pitchFamily="2" charset="2"/>
              <a:buChar char="Ø"/>
            </a:pPr>
            <a:r>
              <a:rPr lang="en-US" sz="1800" b="0" dirty="0"/>
              <a:t>7.13 Donning and Doffing</a:t>
            </a:r>
          </a:p>
          <a:p>
            <a:pPr lvl="1">
              <a:buFont typeface="Wingdings" panose="05000000000000000000" pitchFamily="2" charset="2"/>
              <a:buChar char="Ø"/>
            </a:pPr>
            <a:r>
              <a:rPr lang="en-US" sz="1400" dirty="0"/>
              <a:t>New language</a:t>
            </a:r>
            <a:r>
              <a:rPr lang="en-US" sz="1400" b="0" dirty="0"/>
              <a:t>: “Nurses at UWMC-Northwest performing work in areas where they are required to change into and out of Employer-required, Employer provided and Employer-laundered scrub uniforms as a job expectation shall be paid for the time spent changing into and out of required scrub uniforms. Nurses will have a grace period of up to 10 minutes during their regularly scheduled shift for donning and doffing at the beginning and end of their shift.”</a:t>
            </a:r>
          </a:p>
          <a:p>
            <a:pPr lvl="1">
              <a:buFont typeface="Wingdings" panose="05000000000000000000" pitchFamily="2" charset="2"/>
              <a:buChar char="Ø"/>
            </a:pPr>
            <a:r>
              <a:rPr lang="en-US" sz="1400" dirty="0"/>
              <a:t>This should already be paid.</a:t>
            </a:r>
          </a:p>
        </p:txBody>
      </p:sp>
    </p:spTree>
    <p:extLst>
      <p:ext uri="{BB962C8B-B14F-4D97-AF65-F5344CB8AC3E}">
        <p14:creationId xmlns:p14="http://schemas.microsoft.com/office/powerpoint/2010/main" val="1503248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8 – Compensation</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400" dirty="0"/>
              <a:t>Effective September 1, 2025:</a:t>
            </a:r>
          </a:p>
          <a:p>
            <a:pPr lvl="1">
              <a:buFont typeface="Wingdings" panose="05000000000000000000" pitchFamily="2" charset="2"/>
              <a:buChar char="Ø"/>
            </a:pPr>
            <a:r>
              <a:rPr lang="en-US" sz="2000" dirty="0"/>
              <a:t>3% plus 1% (4% total)</a:t>
            </a:r>
          </a:p>
          <a:p>
            <a:pPr>
              <a:buFont typeface="Wingdings" panose="05000000000000000000" pitchFamily="2" charset="2"/>
              <a:buChar char="Ø"/>
            </a:pPr>
            <a:r>
              <a:rPr lang="en-US" sz="2400" dirty="0"/>
              <a:t>Effective July 1, 2026:</a:t>
            </a:r>
          </a:p>
          <a:p>
            <a:pPr lvl="1">
              <a:buFont typeface="Wingdings" panose="05000000000000000000" pitchFamily="2" charset="2"/>
              <a:buChar char="Ø"/>
            </a:pPr>
            <a:r>
              <a:rPr lang="en-US" sz="2000" dirty="0"/>
              <a:t>2% plus 1% (3% total)</a:t>
            </a:r>
          </a:p>
          <a:p>
            <a:pPr marL="0" indent="0">
              <a:buNone/>
            </a:pPr>
            <a:endParaRPr lang="en-US" sz="2000" dirty="0"/>
          </a:p>
          <a:p>
            <a:pPr marL="0" indent="0">
              <a:buNone/>
            </a:pPr>
            <a:r>
              <a:rPr lang="en-US" sz="2400" b="1" dirty="0"/>
              <a:t>Total of 7% over the course of the 2025-2027 contract</a:t>
            </a:r>
          </a:p>
          <a:p>
            <a:pPr lvl="1">
              <a:buFont typeface="Wingdings" panose="05000000000000000000" pitchFamily="2" charset="2"/>
              <a:buChar char="Ø"/>
            </a:pPr>
            <a:endParaRPr lang="en-US" sz="2000" dirty="0"/>
          </a:p>
          <a:p>
            <a:pPr marL="0" indent="0">
              <a:buNone/>
            </a:pPr>
            <a:endParaRPr lang="en-US" sz="2400" dirty="0"/>
          </a:p>
        </p:txBody>
      </p:sp>
    </p:spTree>
    <p:extLst>
      <p:ext uri="{BB962C8B-B14F-4D97-AF65-F5344CB8AC3E}">
        <p14:creationId xmlns:p14="http://schemas.microsoft.com/office/powerpoint/2010/main" val="2537416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9 – Premium Pay</a:t>
            </a:r>
          </a:p>
        </p:txBody>
      </p:sp>
      <p:sp>
        <p:nvSpPr>
          <p:cNvPr id="4" name="Text Placeholder 3"/>
          <p:cNvSpPr>
            <a:spLocks noGrp="1"/>
          </p:cNvSpPr>
          <p:nvPr>
            <p:ph type="body" sz="quarter" idx="12"/>
          </p:nvPr>
        </p:nvSpPr>
        <p:spPr/>
        <p:txBody>
          <a:bodyPr/>
          <a:lstStyle/>
          <a:p>
            <a:pPr marL="342900" indent="-342900">
              <a:buFont typeface="Wingdings" panose="05000000000000000000" pitchFamily="2" charset="2"/>
              <a:buChar char="Ø"/>
            </a:pPr>
            <a:r>
              <a:rPr lang="en-US" sz="2000" dirty="0"/>
              <a:t>9.1 Shift Differential</a:t>
            </a:r>
          </a:p>
          <a:p>
            <a:pPr marL="800100" lvl="1" indent="-342900">
              <a:buFont typeface="Wingdings" panose="05000000000000000000" pitchFamily="2" charset="2"/>
              <a:buChar char="Ø"/>
            </a:pPr>
            <a:r>
              <a:rPr lang="en-US" sz="1800" dirty="0">
                <a:solidFill>
                  <a:schemeClr val="accent1"/>
                </a:solidFill>
              </a:rPr>
              <a:t>Evening: $2.50 to $3.00</a:t>
            </a:r>
          </a:p>
          <a:p>
            <a:pPr marL="800100" lvl="1" indent="-342900">
              <a:buFont typeface="Wingdings" panose="05000000000000000000" pitchFamily="2" charset="2"/>
              <a:buChar char="Ø"/>
            </a:pPr>
            <a:r>
              <a:rPr lang="en-US" sz="1800" dirty="0">
                <a:solidFill>
                  <a:schemeClr val="accent1"/>
                </a:solidFill>
              </a:rPr>
              <a:t>Night: $4.50 to $5.00</a:t>
            </a:r>
          </a:p>
          <a:p>
            <a:pPr marL="342900" indent="-342900">
              <a:buFont typeface="Wingdings" panose="05000000000000000000" pitchFamily="2" charset="2"/>
              <a:buChar char="Ø"/>
            </a:pPr>
            <a:r>
              <a:rPr lang="en-US" sz="2000" dirty="0"/>
              <a:t>9.2 Low Census Standby: </a:t>
            </a:r>
            <a:r>
              <a:rPr lang="en-US" sz="1800" dirty="0">
                <a:solidFill>
                  <a:schemeClr val="accent1"/>
                </a:solidFill>
              </a:rPr>
              <a:t>$4.00 to $7.00</a:t>
            </a:r>
            <a:endParaRPr lang="en-US" sz="2400" dirty="0"/>
          </a:p>
          <a:p>
            <a:pPr marL="342900" indent="-342900">
              <a:buFont typeface="Wingdings" panose="05000000000000000000" pitchFamily="2" charset="2"/>
              <a:buChar char="Ø"/>
            </a:pPr>
            <a:r>
              <a:rPr lang="en-US" sz="2000" dirty="0"/>
              <a:t>9.5 Charge Nurse: </a:t>
            </a:r>
            <a:r>
              <a:rPr lang="en-US" sz="1800" dirty="0">
                <a:solidFill>
                  <a:schemeClr val="accent1"/>
                </a:solidFill>
              </a:rPr>
              <a:t>$2.50 to $3.00</a:t>
            </a:r>
            <a:endParaRPr lang="en-US" sz="2400" dirty="0"/>
          </a:p>
          <a:p>
            <a:pPr marL="342900" indent="-342900">
              <a:buFont typeface="Wingdings" panose="05000000000000000000" pitchFamily="2" charset="2"/>
              <a:buChar char="Ø"/>
            </a:pPr>
            <a:r>
              <a:rPr lang="en-US" sz="2000" dirty="0"/>
              <a:t>9.6 Preceptor Premium: </a:t>
            </a:r>
            <a:r>
              <a:rPr lang="en-US" sz="1800" dirty="0">
                <a:solidFill>
                  <a:schemeClr val="accent1"/>
                </a:solidFill>
              </a:rPr>
              <a:t>$1.50 to $2.00</a:t>
            </a:r>
            <a:endParaRPr lang="en-US" sz="2400" dirty="0"/>
          </a:p>
          <a:p>
            <a:pPr marL="342900" indent="-342900">
              <a:buFont typeface="Wingdings" panose="05000000000000000000" pitchFamily="2" charset="2"/>
              <a:buChar char="Ø"/>
            </a:pPr>
            <a:r>
              <a:rPr lang="en-US" sz="2000" dirty="0"/>
              <a:t>9.8 Sunday Night Premium</a:t>
            </a:r>
          </a:p>
          <a:p>
            <a:pPr marL="800100" lvl="1" indent="-342900">
              <a:buFont typeface="Wingdings" panose="05000000000000000000" pitchFamily="2" charset="2"/>
              <a:buChar char="Ø"/>
            </a:pPr>
            <a:r>
              <a:rPr lang="en-US" sz="1800" b="1" dirty="0">
                <a:solidFill>
                  <a:schemeClr val="accent1"/>
                </a:solidFill>
              </a:rPr>
              <a:t>New Language</a:t>
            </a:r>
            <a:r>
              <a:rPr lang="en-US" sz="1800" dirty="0">
                <a:solidFill>
                  <a:schemeClr val="accent1"/>
                </a:solidFill>
              </a:rPr>
              <a:t>: “Any nurse who works a Sunday night shall receive three dollars ($3.00) per hour premium pay for each hour worked on the Sunday night shift in addition to the nurse’s regular rate of pay. Sunday night shall be defined as 7:00 p.m. on Sunday through 7:00 a.m. on Monday. RNs shall be paid the Sunday Night premium if the majority of hours are worked during the designated timeframe. This premium cannot be combined with any Weekend Premium.”</a:t>
            </a:r>
            <a:endParaRPr lang="en-US" sz="2400" dirty="0"/>
          </a:p>
          <a:p>
            <a:pPr marL="800100" lvl="1" indent="-342900">
              <a:buFont typeface="Wingdings" panose="05000000000000000000" pitchFamily="2" charset="2"/>
              <a:buChar char="Ø"/>
            </a:pPr>
            <a:endParaRPr lang="en-US" dirty="0"/>
          </a:p>
        </p:txBody>
      </p:sp>
    </p:spTree>
    <p:extLst>
      <p:ext uri="{BB962C8B-B14F-4D97-AF65-F5344CB8AC3E}">
        <p14:creationId xmlns:p14="http://schemas.microsoft.com/office/powerpoint/2010/main" val="2598483456"/>
      </p:ext>
    </p:extLst>
  </p:cSld>
  <p:clrMapOvr>
    <a:masterClrMapping/>
  </p:clrMapOvr>
</p:sld>
</file>

<file path=ppt/theme/theme1.xml><?xml version="1.0" encoding="utf-8"?>
<a:theme xmlns:a="http://schemas.openxmlformats.org/drawingml/2006/main" name="Office Theme">
  <a:themeElements>
    <a:clrScheme name="UW Palette 1">
      <a:dk1>
        <a:srgbClr val="4B2E83"/>
      </a:dk1>
      <a:lt1>
        <a:srgbClr val="E8E3D3"/>
      </a:lt1>
      <a:dk2>
        <a:srgbClr val="4B2E83"/>
      </a:dk2>
      <a:lt2>
        <a:srgbClr val="FFFFFF"/>
      </a:lt2>
      <a:accent1>
        <a:srgbClr val="4B2E83"/>
      </a:accent1>
      <a:accent2>
        <a:srgbClr val="E8E3D3"/>
      </a:accent2>
      <a:accent3>
        <a:srgbClr val="FFFFFF"/>
      </a:accent3>
      <a:accent4>
        <a:srgbClr val="D9D9D9"/>
      </a:accent4>
      <a:accent5>
        <a:srgbClr val="444444"/>
      </a:accent5>
      <a:accent6>
        <a:srgbClr val="85754D"/>
      </a:accent6>
      <a:hlink>
        <a:srgbClr val="4B2E83"/>
      </a:hlink>
      <a:folHlink>
        <a:srgbClr val="4B2E8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UW Brand">
      <a:dk1>
        <a:srgbClr val="33006F"/>
      </a:dk1>
      <a:lt1>
        <a:srgbClr val="E8D3A2"/>
      </a:lt1>
      <a:dk2>
        <a:srgbClr val="33006F"/>
      </a:dk2>
      <a:lt2>
        <a:srgbClr val="FFFFFF"/>
      </a:lt2>
      <a:accent1>
        <a:srgbClr val="33006F"/>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Custom 5">
      <a:dk1>
        <a:srgbClr val="33006F"/>
      </a:dk1>
      <a:lt1>
        <a:srgbClr val="E8D3A2"/>
      </a:lt1>
      <a:dk2>
        <a:srgbClr val="33006F"/>
      </a:dk2>
      <a:lt2>
        <a:srgbClr val="FFFFFF"/>
      </a:lt2>
      <a:accent1>
        <a:srgbClr val="33006F"/>
      </a:accent1>
      <a:accent2>
        <a:srgbClr val="E8D3A2"/>
      </a:accent2>
      <a:accent3>
        <a:srgbClr val="FFFFFF"/>
      </a:accent3>
      <a:accent4>
        <a:srgbClr val="B2B2B2"/>
      </a:accent4>
      <a:accent5>
        <a:srgbClr val="26005C"/>
      </a:accent5>
      <a:accent6>
        <a:srgbClr val="917B4C"/>
      </a:accent6>
      <a:hlink>
        <a:srgbClr val="26005C"/>
      </a:hlink>
      <a:folHlink>
        <a:srgbClr val="3300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4113</TotalTime>
  <Words>1660</Words>
  <Application>Microsoft Office PowerPoint</Application>
  <PresentationFormat>On-screen Show (4:3)</PresentationFormat>
  <Paragraphs>131</Paragraphs>
  <Slides>18</Slides>
  <Notes>3</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18</vt:i4>
      </vt:variant>
    </vt:vector>
  </HeadingPairs>
  <TitlesOfParts>
    <vt:vector size="29" baseType="lpstr">
      <vt:lpstr>Arial</vt:lpstr>
      <vt:lpstr>Calibri</vt:lpstr>
      <vt:lpstr>Encode Sans Normal Black</vt:lpstr>
      <vt:lpstr>Lucida Grande</vt:lpstr>
      <vt:lpstr>Open Sans</vt:lpstr>
      <vt:lpstr>Open Sans Light</vt:lpstr>
      <vt:lpstr>Uni Sans Regular</vt:lpstr>
      <vt:lpstr>Wingdings</vt:lpstr>
      <vt:lpstr>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lastModifiedBy>Oneisha Cabrera</cp:lastModifiedBy>
  <cp:revision>48</cp:revision>
  <cp:lastPrinted>2016-02-10T20:19:12Z</cp:lastPrinted>
  <dcterms:created xsi:type="dcterms:W3CDTF">2014-10-14T00:51:43Z</dcterms:created>
  <dcterms:modified xsi:type="dcterms:W3CDTF">2025-10-24T23:47:50Z</dcterms:modified>
</cp:coreProperties>
</file>