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67" r:id="rId2"/>
    <p:sldMasterId id="2147483652" r:id="rId3"/>
  </p:sldMasterIdLst>
  <p:notesMasterIdLst>
    <p:notesMasterId r:id="rId15"/>
  </p:notesMasterIdLst>
  <p:sldIdLst>
    <p:sldId id="256" r:id="rId4"/>
    <p:sldId id="310" r:id="rId5"/>
    <p:sldId id="312" r:id="rId6"/>
    <p:sldId id="313" r:id="rId7"/>
    <p:sldId id="314" r:id="rId8"/>
    <p:sldId id="326" r:id="rId9"/>
    <p:sldId id="320" r:id="rId10"/>
    <p:sldId id="316" r:id="rId11"/>
    <p:sldId id="322" r:id="rId12"/>
    <p:sldId id="317" r:id="rId13"/>
    <p:sldId id="330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005C"/>
    <a:srgbClr val="4112B0"/>
    <a:srgbClr val="000000"/>
    <a:srgbClr val="F1E5C7"/>
    <a:srgbClr val="9989B9"/>
    <a:srgbClr val="685097"/>
    <a:srgbClr val="4B2E83"/>
    <a:srgbClr val="E2CA91"/>
    <a:srgbClr val="61CBF3"/>
    <a:srgbClr val="8ED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E098E7-612F-4D51-9EF1-7DEF811F4850}" v="2" dt="2025-09-25T16:42:58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6"/>
      </p:cViewPr>
      <p:guideLst>
        <p:guide orient="horz" pos="1620"/>
        <p:guide pos="2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Seo" userId="f239cf17-f2c1-48a4-ac17-f8e7f323a73d" providerId="ADAL" clId="{2B7B65E7-061B-4095-B68A-9323AD6D1E47}"/>
    <pc:docChg chg="delSld modSld sldOrd">
      <pc:chgData name="Stephanie Seo" userId="f239cf17-f2c1-48a4-ac17-f8e7f323a73d" providerId="ADAL" clId="{2B7B65E7-061B-4095-B68A-9323AD6D1E47}" dt="2025-09-25T18:15:51.836" v="5" actId="47"/>
      <pc:docMkLst>
        <pc:docMk/>
      </pc:docMkLst>
      <pc:sldChg chg="del ord">
        <pc:chgData name="Stephanie Seo" userId="f239cf17-f2c1-48a4-ac17-f8e7f323a73d" providerId="ADAL" clId="{2B7B65E7-061B-4095-B68A-9323AD6D1E47}" dt="2025-09-25T18:15:49.905" v="4" actId="47"/>
        <pc:sldMkLst>
          <pc:docMk/>
          <pc:sldMk cId="466804276" sldId="327"/>
        </pc:sldMkLst>
      </pc:sldChg>
      <pc:sldChg chg="del ord">
        <pc:chgData name="Stephanie Seo" userId="f239cf17-f2c1-48a4-ac17-f8e7f323a73d" providerId="ADAL" clId="{2B7B65E7-061B-4095-B68A-9323AD6D1E47}" dt="2025-09-25T18:15:51.836" v="5" actId="47"/>
        <pc:sldMkLst>
          <pc:docMk/>
          <pc:sldMk cId="3504971601" sldId="3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0F159-EAED-4148-BC46-BA7B0DE46D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99C1A-80E3-4AC7-AB90-A470DEB8B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EBE1D-4631-87D6-3227-0F9EF739C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5C9B8D-F0D6-0C5A-FC5C-8B3863D89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A475B3-F25E-C9D8-1236-4EA649838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BC786-B820-03AE-A880-7ADFF69E8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9C1A-80E3-4AC7-AB90-A470DEB8BE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27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r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336509"/>
            <a:ext cx="1155788" cy="100902"/>
          </a:xfrm>
          <a:prstGeom prst="rect">
            <a:avLst/>
          </a:prstGeom>
        </p:spPr>
      </p:pic>
      <p:pic>
        <p:nvPicPr>
          <p:cNvPr id="7" name="W" descr="UW_W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75" y="4219956"/>
            <a:ext cx="1371600" cy="9235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0375" y="562548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3600" b="1" i="0" baseline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36 PT.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7550E7-BE34-EB48-A009-85A932B573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0" y="4219956"/>
            <a:ext cx="151157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r">
            <a:extLst>
              <a:ext uri="{FF2B5EF4-FFF2-40B4-BE49-F238E27FC236}">
                <a16:creationId xmlns:a16="http://schemas.microsoft.com/office/drawing/2014/main" id="{D0A3BFAD-CF2C-8041-8220-67DC776057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6526" y="1311043"/>
            <a:ext cx="890025" cy="77701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516642F7-872E-C24B-8E4A-C2D707D615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77834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0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8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6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4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Lucida Grande"/>
              <a:buChar char="&gt;"/>
              <a:defRPr sz="12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Content here (Open Sans Light, 20 pt.)</a:t>
            </a:r>
          </a:p>
          <a:p>
            <a:pPr lvl="1"/>
            <a:r>
              <a:rPr lang="en-US"/>
              <a:t>Second level (Open Sans Light, 18)</a:t>
            </a:r>
          </a:p>
          <a:p>
            <a:pPr lvl="2"/>
            <a:r>
              <a:rPr lang="en-US"/>
              <a:t>Third level (Open Sans Light, 16)</a:t>
            </a:r>
          </a:p>
          <a:p>
            <a:pPr lvl="3"/>
            <a:r>
              <a:rPr lang="en-US"/>
              <a:t>Fourth level (Open Sans Light, 14)</a:t>
            </a:r>
          </a:p>
          <a:p>
            <a:pPr lvl="4"/>
            <a:r>
              <a:rPr lang="en-US"/>
              <a:t>Fifth level (Open Sans Light, 12)</a:t>
            </a:r>
          </a:p>
        </p:txBody>
      </p:sp>
      <p:sp>
        <p:nvSpPr>
          <p:cNvPr id="16" name="Subtitle 1">
            <a:extLst>
              <a:ext uri="{FF2B5EF4-FFF2-40B4-BE49-F238E27FC236}">
                <a16:creationId xmlns:a16="http://schemas.microsoft.com/office/drawing/2014/main" id="{AF328A02-E77E-DF42-A4FD-FA5BF72A12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61074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0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SUB-HEADER HERE (UNI SANS REGULAR, 20 PT.)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7A160FC-70B3-EE4B-BCC2-0E9A82A50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281570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24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24 PT.)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376FD-9595-2C4F-B9E0-673E0F6D58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27535"/>
            <a:ext cx="107969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">
            <a:extLst>
              <a:ext uri="{FF2B5EF4-FFF2-40B4-BE49-F238E27FC236}">
                <a16:creationId xmlns:a16="http://schemas.microsoft.com/office/drawing/2014/main" id="{6D8A94DD-6AA0-FF4D-86F0-5C173FC7D9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6526" y="1311043"/>
            <a:ext cx="890025" cy="77701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48C315E-091A-2943-A41B-AE6B7A7966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609344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0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8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6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4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Lucida Grande"/>
              <a:buChar char="&gt;"/>
              <a:defRPr sz="12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Content here (Open Sans Light, 20 pt.)</a:t>
            </a:r>
          </a:p>
          <a:p>
            <a:pPr lvl="1"/>
            <a:r>
              <a:rPr lang="en-US"/>
              <a:t>Second level (Open Sans Light, 18)</a:t>
            </a:r>
          </a:p>
          <a:p>
            <a:pPr lvl="2"/>
            <a:r>
              <a:rPr lang="en-US"/>
              <a:t>Third level (Open Sans Light, 16)</a:t>
            </a:r>
          </a:p>
          <a:p>
            <a:pPr lvl="3"/>
            <a:r>
              <a:rPr lang="en-US"/>
              <a:t>Fourth level (Open Sans Light, 14)</a:t>
            </a:r>
          </a:p>
          <a:p>
            <a:pPr lvl="4"/>
            <a:r>
              <a:rPr lang="en-US"/>
              <a:t>Fifth level (Open Sans Light, 12)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1F92D7-A79C-C74A-9401-022AF910E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281570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24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24 PT.)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6CC51-46FB-A84B-A161-AF798042DD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27535"/>
            <a:ext cx="107969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r">
            <a:extLst>
              <a:ext uri="{FF2B5EF4-FFF2-40B4-BE49-F238E27FC236}">
                <a16:creationId xmlns:a16="http://schemas.microsoft.com/office/drawing/2014/main" id="{5029D8A6-881D-5E44-A0B9-A50550F1D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6526" y="1311043"/>
            <a:ext cx="890025" cy="77701"/>
          </a:xfrm>
          <a:prstGeom prst="rect">
            <a:avLst/>
          </a:prstGeom>
        </p:spPr>
      </p:pic>
      <p:sp>
        <p:nvSpPr>
          <p:cNvPr id="6" name="Chart Placeholder 11">
            <a:extLst>
              <a:ext uri="{FF2B5EF4-FFF2-40B4-BE49-F238E27FC236}">
                <a16:creationId xmlns:a16="http://schemas.microsoft.com/office/drawing/2014/main" id="{3B6835BE-AEEE-5B4D-BEC3-993F9B7DAA8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609344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Graphics can go here – </a:t>
            </a:r>
            <a:br>
              <a:rPr lang="en-US"/>
            </a:br>
            <a:r>
              <a:rPr lang="en-US"/>
              <a:t>replace this box with your image or chart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CF3202-4B67-1D45-B4D4-87CA30AD6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281570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24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24 PT.)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E333C-4E7B-F743-BF27-7494AAF029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27535"/>
            <a:ext cx="107969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6526" y="1311043"/>
            <a:ext cx="890025" cy="77701"/>
          </a:xfrm>
          <a:prstGeom prst="rect">
            <a:avLst/>
          </a:prstGeom>
        </p:spPr>
      </p:pic>
      <p:sp>
        <p:nvSpPr>
          <p:cNvPr id="9" name="Text Placeholder 1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77834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0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8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6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4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Lucida Grande"/>
              <a:buChar char="&gt;"/>
              <a:defRPr sz="12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Content here (Open Sans Light, 20 pt.)</a:t>
            </a:r>
          </a:p>
          <a:p>
            <a:pPr lvl="1"/>
            <a:r>
              <a:rPr lang="en-US"/>
              <a:t>Second level (Open Sans Light, 18)</a:t>
            </a:r>
          </a:p>
          <a:p>
            <a:pPr lvl="2"/>
            <a:r>
              <a:rPr lang="en-US"/>
              <a:t>Third level (Open Sans Light, 16)</a:t>
            </a:r>
          </a:p>
          <a:p>
            <a:pPr lvl="3"/>
            <a:r>
              <a:rPr lang="en-US"/>
              <a:t>Fourth level (Open Sans Light, 14)</a:t>
            </a:r>
          </a:p>
          <a:p>
            <a:pPr lvl="4"/>
            <a:r>
              <a:rPr lang="en-US"/>
              <a:t>Fifth level (Open Sans Light, 12)</a:t>
            </a:r>
          </a:p>
        </p:txBody>
      </p:sp>
      <p:sp>
        <p:nvSpPr>
          <p:cNvPr id="10" name="Subtitle 1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61074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0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SUB-HEADER HERE (UNI SANS REGULAR, 20 PT.)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923" y="281570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24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24 PT.)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D7F293-8431-EF47-A224-77FF961239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27535"/>
            <a:ext cx="107969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">
            <a:extLst>
              <a:ext uri="{FF2B5EF4-FFF2-40B4-BE49-F238E27FC236}">
                <a16:creationId xmlns:a16="http://schemas.microsoft.com/office/drawing/2014/main" id="{0B7A11DD-6DEF-4F49-95AE-2C0B42FA5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6526" y="1311043"/>
            <a:ext cx="890025" cy="77701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600200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0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8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6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4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Lucida Grande"/>
              <a:buChar char="&gt;"/>
              <a:defRPr sz="12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Content here (Open Sans Light, 20 pt.)</a:t>
            </a:r>
          </a:p>
          <a:p>
            <a:pPr lvl="1"/>
            <a:r>
              <a:rPr lang="en-US"/>
              <a:t>Second level (Open Sans Light, 18)</a:t>
            </a:r>
          </a:p>
          <a:p>
            <a:pPr lvl="2"/>
            <a:r>
              <a:rPr lang="en-US"/>
              <a:t>Third level (Open Sans Light, 16)</a:t>
            </a:r>
          </a:p>
          <a:p>
            <a:pPr lvl="3"/>
            <a:r>
              <a:rPr lang="en-US"/>
              <a:t>Fourth level (Open Sans Light, 14)</a:t>
            </a:r>
          </a:p>
          <a:p>
            <a:pPr lvl="4"/>
            <a:r>
              <a:rPr lang="en-US"/>
              <a:t>Fifth level (Open Sans Light, 12)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6310EB-332F-2F46-B473-C5E4A8BD1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281570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24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24 PT.)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9BBBD-D31C-7241-B192-E8FE4CF2F2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27535"/>
            <a:ext cx="107969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3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r">
            <a:extLst>
              <a:ext uri="{FF2B5EF4-FFF2-40B4-BE49-F238E27FC236}">
                <a16:creationId xmlns:a16="http://schemas.microsoft.com/office/drawing/2014/main" id="{D8C87971-877C-F94D-B234-5C36D09A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6526" y="1311043"/>
            <a:ext cx="890025" cy="77701"/>
          </a:xfrm>
          <a:prstGeom prst="rect">
            <a:avLst/>
          </a:prstGeom>
        </p:spPr>
      </p:pic>
      <p:sp>
        <p:nvSpPr>
          <p:cNvPr id="6" name="Chart Placeholder 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609344"/>
            <a:ext cx="8184662" cy="2828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Graphics can go here – </a:t>
            </a:r>
            <a:br>
              <a:rPr lang="en-US"/>
            </a:br>
            <a:r>
              <a:rPr lang="en-US"/>
              <a:t>replace this box with your image or chart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D820CD-0DE5-144F-BFB0-26F7DABE21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281570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24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24 PT.)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4A0F6-1271-CA43-A9B0-0415D82512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27535"/>
            <a:ext cx="107969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0" y="3344003"/>
            <a:ext cx="1152144" cy="100758"/>
          </a:xfrm>
          <a:prstGeom prst="rect">
            <a:avLst/>
          </a:prstGeom>
        </p:spPr>
      </p:pic>
      <p:pic>
        <p:nvPicPr>
          <p:cNvPr id="10" name="W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75" y="4219956"/>
            <a:ext cx="1371600" cy="92354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E7BF5461-989A-8749-A755-75D49D281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2548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3600" b="1" i="0" baseline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36 PT.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D9C4CD-B552-504B-BE0B-5A31DA2A85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0" y="4219956"/>
            <a:ext cx="151157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5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11043"/>
            <a:ext cx="886968" cy="78406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55CD14B-F877-AD49-8E28-287B54D97B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77834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0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8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6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4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Lucida Grande"/>
              <a:buChar char="&gt;"/>
              <a:defRPr sz="12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Content here (Open Sans Light, 20 pt.)</a:t>
            </a:r>
          </a:p>
          <a:p>
            <a:pPr lvl="1"/>
            <a:r>
              <a:rPr lang="en-US"/>
              <a:t>Second level (Open Sans Light, 18)</a:t>
            </a:r>
          </a:p>
          <a:p>
            <a:pPr lvl="2"/>
            <a:r>
              <a:rPr lang="en-US"/>
              <a:t>Third level (Open Sans Light, 16)</a:t>
            </a:r>
          </a:p>
          <a:p>
            <a:pPr lvl="3"/>
            <a:r>
              <a:rPr lang="en-US"/>
              <a:t>Fourth level (Open Sans Light, 14)</a:t>
            </a:r>
          </a:p>
          <a:p>
            <a:pPr lvl="4"/>
            <a:r>
              <a:rPr lang="en-US"/>
              <a:t>Fifth level (Open Sans Light, 12)</a:t>
            </a:r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680C0DFE-7887-8A49-8F31-F95340A67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61074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0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SUB-HEADER HERE (UNI SANS REGULAR, 20 PT.)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A659420-BC65-3D4B-8A9D-FC23F118A6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281570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24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24 PT.)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E99E7-BE60-2940-9EC3-D1693EBC8F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27535"/>
            <a:ext cx="107969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0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">
            <a:extLst>
              <a:ext uri="{FF2B5EF4-FFF2-40B4-BE49-F238E27FC236}">
                <a16:creationId xmlns:a16="http://schemas.microsoft.com/office/drawing/2014/main" id="{11AF73D7-6E49-5F47-BFB7-5FBA965E23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11043"/>
            <a:ext cx="886968" cy="78406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91D4E08-BCCD-3540-9C29-C49CBB311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609344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0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8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6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4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Lucida Grande"/>
              <a:buChar char="&gt;"/>
              <a:defRPr sz="1200" b="0" i="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Content here (Open Sans Light, 20 pt.)</a:t>
            </a:r>
          </a:p>
          <a:p>
            <a:pPr lvl="1"/>
            <a:r>
              <a:rPr lang="en-US"/>
              <a:t>Second level (Open Sans Light, 18)</a:t>
            </a:r>
          </a:p>
          <a:p>
            <a:pPr lvl="2"/>
            <a:r>
              <a:rPr lang="en-US"/>
              <a:t>Third level (Open Sans Light, 16)</a:t>
            </a:r>
          </a:p>
          <a:p>
            <a:pPr lvl="3"/>
            <a:r>
              <a:rPr lang="en-US"/>
              <a:t>Fourth level (Open Sans Light, 14)</a:t>
            </a:r>
          </a:p>
          <a:p>
            <a:pPr lvl="4"/>
            <a:r>
              <a:rPr lang="en-US"/>
              <a:t>Fifth level (Open Sans Light, 12)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42DD648-6C57-4D41-A5DF-FEA11780A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281570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24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24 PT.)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78966-7467-E44A-8965-F61977D1E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27535"/>
            <a:ext cx="107969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9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">
            <a:extLst>
              <a:ext uri="{FF2B5EF4-FFF2-40B4-BE49-F238E27FC236}">
                <a16:creationId xmlns:a16="http://schemas.microsoft.com/office/drawing/2014/main" id="{BFD7F320-D470-FF4D-A4B4-F221587BA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11043"/>
            <a:ext cx="886968" cy="78406"/>
          </a:xfrm>
          <a:prstGeom prst="rect">
            <a:avLst/>
          </a:prstGeom>
        </p:spPr>
      </p:pic>
      <p:sp>
        <p:nvSpPr>
          <p:cNvPr id="8" name="Chart Placeholder 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609344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Graphics can go here – </a:t>
            </a:r>
            <a:br>
              <a:rPr lang="en-US"/>
            </a:br>
            <a:r>
              <a:rPr lang="en-US"/>
              <a:t>replace this box with your image or chart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44F5090-B0D1-CE4C-A541-8EF7F3D4B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281570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24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24 PT.)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6DBCE-B2BB-0044-9B7D-E8A5B2070F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27535"/>
            <a:ext cx="107969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4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r">
            <a:extLst>
              <a:ext uri="{FF2B5EF4-FFF2-40B4-BE49-F238E27FC236}">
                <a16:creationId xmlns:a16="http://schemas.microsoft.com/office/drawing/2014/main" id="{B7BC78D9-4603-2B42-B096-AD73B4E376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336509"/>
            <a:ext cx="1155788" cy="100902"/>
          </a:xfrm>
          <a:prstGeom prst="rect">
            <a:avLst/>
          </a:prstGeom>
        </p:spPr>
      </p:pic>
      <p:pic>
        <p:nvPicPr>
          <p:cNvPr id="8" name="W" descr="W Logo_Purple_2685_HEX.png">
            <a:extLst>
              <a:ext uri="{FF2B5EF4-FFF2-40B4-BE49-F238E27FC236}">
                <a16:creationId xmlns:a16="http://schemas.microsoft.com/office/drawing/2014/main" id="{6AC2A3F2-341F-AE4B-85E7-02B5B395CF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75" y="4219956"/>
            <a:ext cx="1371600" cy="92354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92BB6C67-B21D-934E-A93C-C078606D4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2548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3600" b="1" i="0" baseline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36 PT.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A0986-E47F-124A-BE3E-718B0ECF29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0" y="4219956"/>
            <a:ext cx="151157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2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59" r:id="rId2"/>
    <p:sldLayoutId id="2147483660" r:id="rId3"/>
    <p:sldLayoutId id="214748366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CA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6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4" r:id="rId2"/>
    <p:sldLayoutId id="2147483675" r:id="rId3"/>
    <p:sldLayoutId id="2147483677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07" y="1094014"/>
            <a:ext cx="7883779" cy="1477736"/>
          </a:xfrm>
        </p:spPr>
        <p:txBody>
          <a:bodyPr lIns="91440" tIns="45720" rIns="91440" bIns="45720" anchor="ctr"/>
          <a:lstStyle/>
          <a:p>
            <a:pPr algn="ctr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Continuum College Financials</a:t>
            </a:r>
            <a:b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Stephanie Seo – Director of Finance</a:t>
            </a:r>
            <a:b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September 25, 2025</a:t>
            </a:r>
          </a:p>
        </p:txBody>
      </p:sp>
    </p:spTree>
    <p:extLst>
      <p:ext uri="{BB962C8B-B14F-4D97-AF65-F5344CB8AC3E}">
        <p14:creationId xmlns:p14="http://schemas.microsoft.com/office/powerpoint/2010/main" val="2038487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3755CDE-1850-4698-CB9F-5F3A3EFCA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57596-5E02-BB94-30DC-BBB9D4FB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43" y="281570"/>
            <a:ext cx="8197114" cy="502201"/>
          </a:xfrm>
        </p:spPr>
        <p:txBody>
          <a:bodyPr/>
          <a:lstStyle/>
          <a:p>
            <a:pPr algn="ctr"/>
            <a:r>
              <a:rPr lang="en-US" u="sng"/>
              <a:t>Executive Summary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26ED751-5ED0-4D60-E50B-3D777F30C5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624655"/>
              </p:ext>
            </p:extLst>
          </p:nvPr>
        </p:nvGraphicFramePr>
        <p:xfrm>
          <a:off x="428625" y="1101725"/>
          <a:ext cx="8286750" cy="294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286614" imgH="2940219" progId="Excel.Sheet.12">
                  <p:embed/>
                </p:oleObj>
              </mc:Choice>
              <mc:Fallback>
                <p:oleObj name="Worksheet" r:id="rId2" imgW="8286614" imgH="2940219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26ED751-5ED0-4D60-E50B-3D777F30C5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8625" y="1101725"/>
                        <a:ext cx="8286750" cy="294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E058DBE-303B-CAD3-26F6-89912D03C355}"/>
              </a:ext>
            </a:extLst>
          </p:cNvPr>
          <p:cNvSpPr txBox="1"/>
          <p:nvPr/>
        </p:nvSpPr>
        <p:spPr>
          <a:xfrm>
            <a:off x="1988003" y="4290429"/>
            <a:ext cx="516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FY24 Bottom Line: </a:t>
            </a:r>
            <a:r>
              <a:rPr lang="en-US">
                <a:solidFill>
                  <a:srgbClr val="FF0000"/>
                </a:solidFill>
              </a:rPr>
              <a:t>(5,868,859)</a:t>
            </a:r>
          </a:p>
          <a:p>
            <a:pPr algn="ctr"/>
            <a:r>
              <a:rPr lang="en-US"/>
              <a:t>FY25 Budget: </a:t>
            </a:r>
            <a:r>
              <a:rPr lang="en-US">
                <a:solidFill>
                  <a:srgbClr val="FF0000"/>
                </a:solidFill>
              </a:rPr>
              <a:t>(5,252,668)</a:t>
            </a:r>
          </a:p>
        </p:txBody>
      </p:sp>
    </p:spTree>
    <p:extLst>
      <p:ext uri="{BB962C8B-B14F-4D97-AF65-F5344CB8AC3E}">
        <p14:creationId xmlns:p14="http://schemas.microsoft.com/office/powerpoint/2010/main" val="2676838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013EB794-85AA-6A80-DA10-A735019EDE07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47923" y="898072"/>
            <a:ext cx="8184662" cy="3539442"/>
          </a:xfrm>
        </p:spPr>
        <p:txBody>
          <a:bodyPr>
            <a:normAutofit/>
          </a:bodyPr>
          <a:lstStyle/>
          <a:p>
            <a:pPr algn="ctr"/>
            <a:endParaRPr lang="en-US" sz="3200"/>
          </a:p>
          <a:p>
            <a:pPr algn="ctr"/>
            <a:r>
              <a:rPr lang="en-US" sz="4000" b="1"/>
              <a:t>Thank you!</a:t>
            </a:r>
          </a:p>
          <a:p>
            <a:pPr algn="ctr"/>
            <a:endParaRPr lang="en-US" sz="4000" b="1"/>
          </a:p>
          <a:p>
            <a:pPr algn="ctr"/>
            <a:r>
              <a:rPr lang="en-US" sz="4000" b="1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7369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B12B87B-E1FC-20BE-3C57-55B221B21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3C25D89-0B85-042B-287D-0246F52280D4}"/>
              </a:ext>
            </a:extLst>
          </p:cNvPr>
          <p:cNvSpPr txBox="1">
            <a:spLocks/>
          </p:cNvSpPr>
          <p:nvPr/>
        </p:nvSpPr>
        <p:spPr>
          <a:xfrm>
            <a:off x="447923" y="1609344"/>
            <a:ext cx="8197114" cy="23659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2000" b="0" i="0" kern="120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600" b="0" i="0" kern="120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200" b="0" i="0" kern="120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4" name="Picture 13" descr="A screenshot of a computer">
            <a:extLst>
              <a:ext uri="{FF2B5EF4-FFF2-40B4-BE49-F238E27FC236}">
                <a16:creationId xmlns:a16="http://schemas.microsoft.com/office/drawing/2014/main" id="{5C68B202-D0E2-7C34-55D5-EB1E9E797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830" y="0"/>
            <a:ext cx="7122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21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673AB3-7C81-DF5F-1FCE-3CC21D6C9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23" y="281570"/>
            <a:ext cx="8197114" cy="502201"/>
          </a:xfrm>
        </p:spPr>
        <p:txBody>
          <a:bodyPr/>
          <a:lstStyle/>
          <a:p>
            <a:pPr algn="ctr"/>
            <a:r>
              <a:rPr lang="en-US" u="sng"/>
              <a:t>Funding Sources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FE1E64-0142-9A62-34FC-3E87829E3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6" y="946406"/>
            <a:ext cx="8696077" cy="36787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CA42FA-841A-D2DA-8E20-D955870C5E4A}"/>
              </a:ext>
            </a:extLst>
          </p:cNvPr>
          <p:cNvSpPr/>
          <p:nvPr/>
        </p:nvSpPr>
        <p:spPr>
          <a:xfrm>
            <a:off x="57150" y="1265464"/>
            <a:ext cx="8841921" cy="75927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54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BA5EB6F-D1B7-8FF0-0D92-FF1E52806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C060F8-D77A-50FD-5A70-9A61C024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23" y="281570"/>
            <a:ext cx="8197114" cy="502201"/>
          </a:xfrm>
        </p:spPr>
        <p:txBody>
          <a:bodyPr/>
          <a:lstStyle/>
          <a:p>
            <a:pPr algn="ctr"/>
            <a:r>
              <a:rPr lang="en-US" u="sng"/>
              <a:t>Funding Sources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835A05-7F74-7854-C5E3-03143B634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6" y="946406"/>
            <a:ext cx="8696077" cy="36787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D35A04-626F-654B-9B7D-FA3AC5957F38}"/>
              </a:ext>
            </a:extLst>
          </p:cNvPr>
          <p:cNvSpPr/>
          <p:nvPr/>
        </p:nvSpPr>
        <p:spPr>
          <a:xfrm>
            <a:off x="129516" y="2002013"/>
            <a:ext cx="8837924" cy="65138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7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CEA5373-C7E1-817C-C92F-1727998EC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0586B9-F190-3547-D835-225BD27D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23" y="281570"/>
            <a:ext cx="8197114" cy="502201"/>
          </a:xfrm>
        </p:spPr>
        <p:txBody>
          <a:bodyPr/>
          <a:lstStyle/>
          <a:p>
            <a:pPr algn="ctr"/>
            <a:r>
              <a:rPr lang="en-US" u="sng"/>
              <a:t>Funding Sources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3E40FF-8CCF-6D1D-A934-F888635F8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6" y="946406"/>
            <a:ext cx="8696077" cy="36787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A38C94-C01D-1BB9-8DF9-E0AA746B3AAE}"/>
              </a:ext>
            </a:extLst>
          </p:cNvPr>
          <p:cNvSpPr/>
          <p:nvPr/>
        </p:nvSpPr>
        <p:spPr>
          <a:xfrm>
            <a:off x="129516" y="2663320"/>
            <a:ext cx="8835926" cy="153377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44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6047D1E-891E-A254-4B95-B08C2BD4C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71DA0A-E9EF-5AD1-1612-A69763E55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23" y="281570"/>
            <a:ext cx="8197114" cy="502201"/>
          </a:xfrm>
        </p:spPr>
        <p:txBody>
          <a:bodyPr/>
          <a:lstStyle/>
          <a:p>
            <a:pPr algn="ctr"/>
            <a:r>
              <a:rPr lang="en-US" u="sng"/>
              <a:t>Funding Sources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6E7061-8566-FD3E-B3E5-6861D39F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6" y="946406"/>
            <a:ext cx="8696077" cy="36787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DEB9D6-0748-EA5E-1B18-A995EF7AFD63}"/>
              </a:ext>
            </a:extLst>
          </p:cNvPr>
          <p:cNvSpPr/>
          <p:nvPr/>
        </p:nvSpPr>
        <p:spPr>
          <a:xfrm>
            <a:off x="129516" y="4197094"/>
            <a:ext cx="8835926" cy="22925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6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A8D17E4-62D6-4EE1-D031-79AE3DEC6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Image preview">
            <a:extLst>
              <a:ext uri="{FF2B5EF4-FFF2-40B4-BE49-F238E27FC236}">
                <a16:creationId xmlns:a16="http://schemas.microsoft.com/office/drawing/2014/main" id="{D80BD51C-878F-BF51-C363-8A3A014E1E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C8C5B-45E1-6CEA-E41D-CF472195E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83" y="0"/>
            <a:ext cx="79678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85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5A69A26-114A-34F8-2EBA-B714D72EF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F2B854-3C62-3723-D487-DB4944BE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23" y="281570"/>
            <a:ext cx="8197114" cy="502201"/>
          </a:xfrm>
        </p:spPr>
        <p:txBody>
          <a:bodyPr/>
          <a:lstStyle/>
          <a:p>
            <a:pPr algn="ctr"/>
            <a:r>
              <a:rPr lang="en-US" u="sng"/>
              <a:t>Operating/Admin Expenses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506EC-5073-C33B-4BD7-C558C9402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312"/>
            <a:ext cx="908685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35AEF-9A1D-5F41-E7F9-F6672FFF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1400855"/>
            <a:ext cx="91344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96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6659E-51E4-6E37-B882-54CB7E96C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Image preview">
            <a:extLst>
              <a:ext uri="{FF2B5EF4-FFF2-40B4-BE49-F238E27FC236}">
                <a16:creationId xmlns:a16="http://schemas.microsoft.com/office/drawing/2014/main" id="{E4F89B70-6683-3436-8D3A-581BEAB2F2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01653-E91E-03B2-5EC5-9D08F0EE3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32"/>
            <a:ext cx="9144000" cy="50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99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48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BFB5E0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Custom 49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26005C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Custom 50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26005C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</TotalTime>
  <Words>48</Words>
  <Application>Microsoft Office PowerPoint</Application>
  <PresentationFormat>On-screen Show (16:9)</PresentationFormat>
  <Paragraphs>14</Paragraphs>
  <Slides>11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Arial</vt:lpstr>
      <vt:lpstr>Calibri</vt:lpstr>
      <vt:lpstr>Encode Sans Normal Black</vt:lpstr>
      <vt:lpstr>Lucida Grande</vt:lpstr>
      <vt:lpstr>Open Sans Light</vt:lpstr>
      <vt:lpstr>Uni Sans</vt:lpstr>
      <vt:lpstr>Custom Design</vt:lpstr>
      <vt:lpstr>2_Custom Design</vt:lpstr>
      <vt:lpstr>1_Custom Design</vt:lpstr>
      <vt:lpstr>Worksheet</vt:lpstr>
      <vt:lpstr>Continuum College Financials Stephanie Seo – Director of Finance September 25, 2025</vt:lpstr>
      <vt:lpstr>PowerPoint Presentation</vt:lpstr>
      <vt:lpstr>Funding Sources</vt:lpstr>
      <vt:lpstr>Funding Sources</vt:lpstr>
      <vt:lpstr>Funding Sources</vt:lpstr>
      <vt:lpstr>Funding Sources</vt:lpstr>
      <vt:lpstr>PowerPoint Presentation</vt:lpstr>
      <vt:lpstr>Operating/Admin Expenses</vt:lpstr>
      <vt:lpstr>PowerPoint Presentation</vt:lpstr>
      <vt:lpstr>Executive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Stephanie Seo</cp:lastModifiedBy>
  <cp:revision>1</cp:revision>
  <dcterms:created xsi:type="dcterms:W3CDTF">2014-10-14T00:51:43Z</dcterms:created>
  <dcterms:modified xsi:type="dcterms:W3CDTF">2025-09-25T18:15:56Z</dcterms:modified>
</cp:coreProperties>
</file>