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theme/themeOverride2.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50" r:id="rId2"/>
    <p:sldMasterId id="2147483652" r:id="rId3"/>
  </p:sldMasterIdLst>
  <p:notesMasterIdLst>
    <p:notesMasterId r:id="rId19"/>
  </p:notesMasterIdLst>
  <p:sldIdLst>
    <p:sldId id="259" r:id="rId4"/>
    <p:sldId id="257" r:id="rId5"/>
    <p:sldId id="280" r:id="rId6"/>
    <p:sldId id="286" r:id="rId7"/>
    <p:sldId id="276" r:id="rId8"/>
    <p:sldId id="287" r:id="rId9"/>
    <p:sldId id="288" r:id="rId10"/>
    <p:sldId id="289" r:id="rId11"/>
    <p:sldId id="290" r:id="rId12"/>
    <p:sldId id="291" r:id="rId13"/>
    <p:sldId id="292" r:id="rId14"/>
    <p:sldId id="293" r:id="rId15"/>
    <p:sldId id="294" r:id="rId16"/>
    <p:sldId id="295" r:id="rId17"/>
    <p:sldId id="283"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510A8398-87DC-8F4F-9674-7E56CF9059A8}">
          <p14:sldIdLst>
            <p14:sldId id="259"/>
            <p14:sldId id="257"/>
            <p14:sldId id="280"/>
            <p14:sldId id="286"/>
            <p14:sldId id="276"/>
            <p14:sldId id="287"/>
            <p14:sldId id="288"/>
            <p14:sldId id="289"/>
            <p14:sldId id="290"/>
            <p14:sldId id="291"/>
            <p14:sldId id="292"/>
            <p14:sldId id="293"/>
            <p14:sldId id="294"/>
            <p14:sldId id="295"/>
            <p14:sldId id="283"/>
          </p14:sldIdLst>
        </p14:section>
        <p14:section name="Untitled Section" id="{F33679EB-F7E5-B440-9914-FEB77823F628}">
          <p14:sldIdLst/>
        </p14:section>
      </p14:sectionLst>
    </p:ext>
    <p:ext uri="{EFAFB233-063F-42B5-8137-9DF3F51BA10A}">
      <p15:sldGuideLst xmlns:p15="http://schemas.microsoft.com/office/powerpoint/2012/main">
        <p15:guide id="1" orient="horz" pos="2488">
          <p15:clr>
            <a:srgbClr val="A4A3A4"/>
          </p15:clr>
        </p15:guide>
        <p15:guide id="2" pos="47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B2E83"/>
    <a:srgbClr val="E8E3D3"/>
    <a:srgbClr val="000000"/>
    <a:srgbClr val="E8D3A2"/>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912" autoAdjust="0"/>
    <p:restoredTop sz="94694"/>
  </p:normalViewPr>
  <p:slideViewPr>
    <p:cSldViewPr snapToGrid="0" snapToObjects="1" showGuides="1">
      <p:cViewPr varScale="1">
        <p:scale>
          <a:sx n="107" d="100"/>
          <a:sy n="107" d="100"/>
        </p:scale>
        <p:origin x="1464" y="472"/>
      </p:cViewPr>
      <p:guideLst>
        <p:guide orient="horz" pos="2488"/>
        <p:guide pos="47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3" Type="http://schemas.openxmlformats.org/officeDocument/2006/relationships/slideMaster" Target="slideMasters/slideMaster3.xml"/><Relationship Id="rId21" Type="http://schemas.openxmlformats.org/officeDocument/2006/relationships/viewProps" Target="view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0ABECE5-BE5D-7B46-8986-BE4005C8669A}" type="datetimeFigureOut">
              <a:rPr lang="en-US" smtClean="0"/>
              <a:t>7/28/25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EDC56FF-3DB2-C14F-BF78-AB0321D244C9}" type="slidenum">
              <a:rPr lang="en-US" smtClean="0"/>
              <a:t>‹#›</a:t>
            </a:fld>
            <a:endParaRPr lang="en-US"/>
          </a:p>
        </p:txBody>
      </p:sp>
    </p:spTree>
    <p:extLst>
      <p:ext uri="{BB962C8B-B14F-4D97-AF65-F5344CB8AC3E}">
        <p14:creationId xmlns:p14="http://schemas.microsoft.com/office/powerpoint/2010/main" val="40782630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EDC56FF-3DB2-C14F-BF78-AB0321D244C9}" type="slidenum">
              <a:rPr lang="en-US" smtClean="0"/>
              <a:t>9</a:t>
            </a:fld>
            <a:endParaRPr lang="en-US"/>
          </a:p>
        </p:txBody>
      </p:sp>
    </p:spTree>
    <p:extLst>
      <p:ext uri="{BB962C8B-B14F-4D97-AF65-F5344CB8AC3E}">
        <p14:creationId xmlns:p14="http://schemas.microsoft.com/office/powerpoint/2010/main" val="28119282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669B9C-343D-8E66-A296-4E6F99CFB9D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214D59D-C7C2-3CE5-048A-FD75C4754ED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2D1FBDA-6B17-381E-60F2-3116C6CDCAA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3DFA216-CD32-0CDF-D0F0-4A29731AE22E}"/>
              </a:ext>
            </a:extLst>
          </p:cNvPr>
          <p:cNvSpPr>
            <a:spLocks noGrp="1"/>
          </p:cNvSpPr>
          <p:nvPr>
            <p:ph type="sldNum" sz="quarter" idx="5"/>
          </p:nvPr>
        </p:nvSpPr>
        <p:spPr/>
        <p:txBody>
          <a:bodyPr/>
          <a:lstStyle/>
          <a:p>
            <a:fld id="{0EDC56FF-3DB2-C14F-BF78-AB0321D244C9}" type="slidenum">
              <a:rPr lang="en-US" smtClean="0"/>
              <a:t>10</a:t>
            </a:fld>
            <a:endParaRPr lang="en-US"/>
          </a:p>
        </p:txBody>
      </p:sp>
    </p:spTree>
    <p:extLst>
      <p:ext uri="{BB962C8B-B14F-4D97-AF65-F5344CB8AC3E}">
        <p14:creationId xmlns:p14="http://schemas.microsoft.com/office/powerpoint/2010/main" val="10402781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99A9FE-06B6-33D9-B72E-CFC5A045F89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E965F47-BC62-8ED0-85DC-4352612DD27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AD1664A-D5A5-D0CF-AC3E-73BF8AD55F2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392402F-2F7F-A0D5-72B4-3E2D4AAF6AAE}"/>
              </a:ext>
            </a:extLst>
          </p:cNvPr>
          <p:cNvSpPr>
            <a:spLocks noGrp="1"/>
          </p:cNvSpPr>
          <p:nvPr>
            <p:ph type="sldNum" sz="quarter" idx="5"/>
          </p:nvPr>
        </p:nvSpPr>
        <p:spPr/>
        <p:txBody>
          <a:bodyPr/>
          <a:lstStyle/>
          <a:p>
            <a:fld id="{0EDC56FF-3DB2-C14F-BF78-AB0321D244C9}" type="slidenum">
              <a:rPr lang="en-US" smtClean="0"/>
              <a:t>11</a:t>
            </a:fld>
            <a:endParaRPr lang="en-US"/>
          </a:p>
        </p:txBody>
      </p:sp>
    </p:spTree>
    <p:extLst>
      <p:ext uri="{BB962C8B-B14F-4D97-AF65-F5344CB8AC3E}">
        <p14:creationId xmlns:p14="http://schemas.microsoft.com/office/powerpoint/2010/main" val="30320952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6B88DE-42E1-BEDF-F9DF-D066374C94E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EFA24E7-53FD-8326-CDCE-973A4927B4C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948DDC1-797C-6DB7-CE15-7180F646596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523C29F-B800-3654-46BE-928D96565A6F}"/>
              </a:ext>
            </a:extLst>
          </p:cNvPr>
          <p:cNvSpPr>
            <a:spLocks noGrp="1"/>
          </p:cNvSpPr>
          <p:nvPr>
            <p:ph type="sldNum" sz="quarter" idx="5"/>
          </p:nvPr>
        </p:nvSpPr>
        <p:spPr/>
        <p:txBody>
          <a:bodyPr/>
          <a:lstStyle/>
          <a:p>
            <a:fld id="{0EDC56FF-3DB2-C14F-BF78-AB0321D244C9}" type="slidenum">
              <a:rPr lang="en-US" smtClean="0"/>
              <a:t>12</a:t>
            </a:fld>
            <a:endParaRPr lang="en-US"/>
          </a:p>
        </p:txBody>
      </p:sp>
    </p:spTree>
    <p:extLst>
      <p:ext uri="{BB962C8B-B14F-4D97-AF65-F5344CB8AC3E}">
        <p14:creationId xmlns:p14="http://schemas.microsoft.com/office/powerpoint/2010/main" val="2065340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A2E46C-5EA6-2EE7-6C6F-491F92350D1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EFF53D1-D93B-E0BF-FC8C-44175FFB69D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594DB3C-B393-CFCB-00BE-FAC907D5182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179A8AB-B421-46C0-79BF-F7F170D833D6}"/>
              </a:ext>
            </a:extLst>
          </p:cNvPr>
          <p:cNvSpPr>
            <a:spLocks noGrp="1"/>
          </p:cNvSpPr>
          <p:nvPr>
            <p:ph type="sldNum" sz="quarter" idx="5"/>
          </p:nvPr>
        </p:nvSpPr>
        <p:spPr/>
        <p:txBody>
          <a:bodyPr/>
          <a:lstStyle/>
          <a:p>
            <a:fld id="{0EDC56FF-3DB2-C14F-BF78-AB0321D244C9}" type="slidenum">
              <a:rPr lang="en-US" smtClean="0"/>
              <a:t>13</a:t>
            </a:fld>
            <a:endParaRPr lang="en-US"/>
          </a:p>
        </p:txBody>
      </p:sp>
    </p:spTree>
    <p:extLst>
      <p:ext uri="{BB962C8B-B14F-4D97-AF65-F5344CB8AC3E}">
        <p14:creationId xmlns:p14="http://schemas.microsoft.com/office/powerpoint/2010/main" val="16347496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D3B199-94E6-05C8-3F63-07FF2318C1C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C326E9A-2C08-8E3C-62BF-E0271695746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5D4193F-3EC7-8019-7164-6373FE7CF11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13F7D26-212A-43D5-EFC5-EB669F9CFAB6}"/>
              </a:ext>
            </a:extLst>
          </p:cNvPr>
          <p:cNvSpPr>
            <a:spLocks noGrp="1"/>
          </p:cNvSpPr>
          <p:nvPr>
            <p:ph type="sldNum" sz="quarter" idx="5"/>
          </p:nvPr>
        </p:nvSpPr>
        <p:spPr/>
        <p:txBody>
          <a:bodyPr/>
          <a:lstStyle/>
          <a:p>
            <a:fld id="{0EDC56FF-3DB2-C14F-BF78-AB0321D244C9}" type="slidenum">
              <a:rPr lang="en-US" smtClean="0"/>
              <a:t>14</a:t>
            </a:fld>
            <a:endParaRPr lang="en-US"/>
          </a:p>
        </p:txBody>
      </p:sp>
    </p:spTree>
    <p:extLst>
      <p:ext uri="{BB962C8B-B14F-4D97-AF65-F5344CB8AC3E}">
        <p14:creationId xmlns:p14="http://schemas.microsoft.com/office/powerpoint/2010/main" val="157829070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3.xml"/><Relationship Id="rId4"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5" name="Title 4"/>
          <p:cNvSpPr>
            <a:spLocks noGrp="1"/>
          </p:cNvSpPr>
          <p:nvPr>
            <p:ph type="title" hasCustomPrompt="1"/>
          </p:nvPr>
        </p:nvSpPr>
        <p:spPr>
          <a:xfrm>
            <a:off x="671757" y="939146"/>
            <a:ext cx="6972300" cy="2871103"/>
          </a:xfrm>
          <a:prstGeom prst="rect">
            <a:avLst/>
          </a:prstGeom>
        </p:spPr>
        <p:txBody>
          <a:bodyPr anchor="b"/>
          <a:lstStyle>
            <a:lvl1pPr algn="l">
              <a:defRPr sz="5000" b="1" i="0">
                <a:latin typeface="Encode Sans Normal Black" charset="0"/>
                <a:ea typeface="Encode Sans Normal Black" charset="0"/>
                <a:cs typeface="Encode Sans Normal Black" charset="0"/>
              </a:defRPr>
            </a:lvl1pPr>
          </a:lstStyle>
          <a:p>
            <a:pPr lvl="0"/>
            <a:r>
              <a:rPr lang="en-US" dirty="0"/>
              <a:t>TITLE HERE</a:t>
            </a:r>
            <a:br>
              <a:rPr lang="en-US" dirty="0"/>
            </a:br>
            <a:r>
              <a:rPr lang="en-US" dirty="0"/>
              <a:t>ENCODE NORMAL</a:t>
            </a:r>
            <a:br>
              <a:rPr lang="en-US" dirty="0"/>
            </a:br>
            <a:r>
              <a:rPr lang="en-US" dirty="0"/>
              <a:t>BLACK, 50 PT. </a:t>
            </a:r>
          </a:p>
        </p:txBody>
      </p:sp>
      <p:pic>
        <p:nvPicPr>
          <p:cNvPr id="4" name="Picture 3">
            <a:extLs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92039" y="3947767"/>
            <a:ext cx="2451418" cy="124509"/>
          </a:xfrm>
          <a:prstGeom prst="rect">
            <a:avLst/>
          </a:prstGeom>
        </p:spPr>
      </p:pic>
      <p:pic>
        <p:nvPicPr>
          <p:cNvPr id="3" name="Picture 2" descr="University of Washingt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92039" y="6487457"/>
            <a:ext cx="2425295" cy="163374"/>
          </a:xfrm>
          <a:prstGeom prst="rect">
            <a:avLst/>
          </a:prstGeom>
        </p:spPr>
      </p:pic>
      <p:pic>
        <p:nvPicPr>
          <p:cNvPr id="2" name="Picture 1" descr="W logo"/>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7448139" y="5949410"/>
            <a:ext cx="1371600" cy="923544"/>
          </a:xfrm>
          <a:prstGeom prst="rect">
            <a:avLst/>
          </a:prstGeom>
        </p:spPr>
      </p:pic>
    </p:spTree>
    <p:extLst>
      <p:ext uri="{BB962C8B-B14F-4D97-AF65-F5344CB8AC3E}">
        <p14:creationId xmlns:p14="http://schemas.microsoft.com/office/powerpoint/2010/main" val="23902595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Header + Subheader +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1756" y="371511"/>
            <a:ext cx="8184663" cy="991998"/>
          </a:xfrm>
          <a:prstGeom prst="rect">
            <a:avLst/>
          </a:prstGeom>
        </p:spPr>
        <p:txBody>
          <a:bodyPr anchor="b"/>
          <a:lstStyle>
            <a:lvl1pPr algn="l">
              <a:defRPr sz="3000" b="1" i="0">
                <a:solidFill>
                  <a:srgbClr val="4B2E83"/>
                </a:solidFill>
                <a:latin typeface="Encode Sans Normal Black" charset="0"/>
                <a:ea typeface="Encode Sans Normal Black" charset="0"/>
                <a:cs typeface="Encode Sans Normal Black" charset="0"/>
              </a:defRPr>
            </a:lvl1pPr>
          </a:lstStyle>
          <a:p>
            <a:pPr lvl="0"/>
            <a:r>
              <a:rPr lang="en-US" dirty="0"/>
              <a:t>HEADER HERE </a:t>
            </a:r>
            <a:br>
              <a:rPr lang="en-US" dirty="0"/>
            </a:br>
            <a:r>
              <a:rPr lang="en-US" dirty="0"/>
              <a:t>(ENCODE NORMAL BLACK, 30 PT.)</a:t>
            </a:r>
          </a:p>
        </p:txBody>
      </p:sp>
      <p:pic>
        <p:nvPicPr>
          <p:cNvPr id="8" name="Picture 7">
            <a:extLs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84225" y="1437805"/>
            <a:ext cx="1358184" cy="67050"/>
          </a:xfrm>
          <a:prstGeom prst="rect">
            <a:avLst/>
          </a:prstGeom>
        </p:spPr>
      </p:pic>
      <p:sp>
        <p:nvSpPr>
          <p:cNvPr id="6" name="Text Placeholder 5"/>
          <p:cNvSpPr>
            <a:spLocks noGrp="1"/>
          </p:cNvSpPr>
          <p:nvPr>
            <p:ph type="body" sz="quarter" idx="12" hasCustomPrompt="1"/>
          </p:nvPr>
        </p:nvSpPr>
        <p:spPr>
          <a:xfrm>
            <a:off x="671757" y="1730667"/>
            <a:ext cx="8184662" cy="411171"/>
          </a:xfrm>
          <a:prstGeom prst="rect">
            <a:avLst/>
          </a:prstGeom>
        </p:spPr>
        <p:txBody>
          <a:bodyPr>
            <a:noAutofit/>
          </a:bodyPr>
          <a:lstStyle>
            <a:lvl1pPr marL="0" indent="0">
              <a:lnSpc>
                <a:spcPct val="90000"/>
              </a:lnSpc>
              <a:buNone/>
              <a:defRPr sz="2400" b="0" i="0" baseline="0">
                <a:solidFill>
                  <a:srgbClr val="4B2E83"/>
                </a:solidFill>
                <a:latin typeface="Uni Sans Regular"/>
                <a:cs typeface="Uni Sans Regular"/>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SUB-HEADER HERE (UNI SANS LIGHT, 24 PT.)</a:t>
            </a:r>
          </a:p>
        </p:txBody>
      </p:sp>
      <p:sp>
        <p:nvSpPr>
          <p:cNvPr id="4" name="Text Placeholder 9"/>
          <p:cNvSpPr>
            <a:spLocks noGrp="1"/>
          </p:cNvSpPr>
          <p:nvPr>
            <p:ph type="body" sz="quarter" idx="11" hasCustomPrompt="1"/>
          </p:nvPr>
        </p:nvSpPr>
        <p:spPr>
          <a:xfrm>
            <a:off x="659305" y="2320239"/>
            <a:ext cx="8197114" cy="3810086"/>
          </a:xfrm>
          <a:prstGeom prst="rect">
            <a:avLst/>
          </a:prstGeom>
        </p:spPr>
        <p:txBody>
          <a:bodyPr/>
          <a:lstStyle>
            <a:lvl1pPr marL="342900" indent="-342900">
              <a:buFont typeface="Lucida Grande"/>
              <a:buChar char="&gt;"/>
              <a:defRPr sz="2400" b="1" i="0" baseline="0">
                <a:solidFill>
                  <a:srgbClr val="4B2E83"/>
                </a:solidFill>
                <a:latin typeface="Open Sans"/>
                <a:cs typeface="Open Sans"/>
              </a:defRPr>
            </a:lvl1pPr>
            <a:lvl2pPr>
              <a:defRPr sz="2000" b="1" i="0" baseline="0">
                <a:solidFill>
                  <a:srgbClr val="4B2E83"/>
                </a:solidFill>
                <a:latin typeface="Open Sans"/>
                <a:cs typeface="Open Sans"/>
              </a:defRPr>
            </a:lvl2pPr>
            <a:lvl3pPr marL="1143000" indent="-228600">
              <a:buSzPct val="100000"/>
              <a:buFont typeface="Lucida Grande"/>
              <a:buChar char="&gt;"/>
              <a:defRPr sz="1800" b="1" i="0" baseline="0">
                <a:solidFill>
                  <a:srgbClr val="4B2E83"/>
                </a:solidFill>
                <a:latin typeface="Open Sans"/>
                <a:cs typeface="Open Sans"/>
              </a:defRPr>
            </a:lvl3pPr>
            <a:lvl4pPr>
              <a:defRPr sz="1600" b="1" i="0" baseline="0">
                <a:solidFill>
                  <a:srgbClr val="4B2E83"/>
                </a:solidFill>
                <a:latin typeface="Open Sans"/>
                <a:cs typeface="Open Sans"/>
              </a:defRPr>
            </a:lvl4pPr>
            <a:lvl5pPr marL="2057400" indent="-228600">
              <a:buFont typeface="Lucida Grande"/>
              <a:buChar char="&gt;"/>
              <a:defRPr sz="1400" b="1" i="0" baseline="0">
                <a:solidFill>
                  <a:srgbClr val="4B2E83"/>
                </a:solidFill>
                <a:latin typeface="Open Sans"/>
                <a:cs typeface="Open Sans"/>
              </a:defRPr>
            </a:lvl5pPr>
          </a:lstStyle>
          <a:p>
            <a:pPr lvl="0"/>
            <a:r>
              <a:rPr lang="en-US" dirty="0"/>
              <a:t>Content here (Open Sans Bold, 24 pt.)</a:t>
            </a:r>
          </a:p>
          <a:p>
            <a:pPr lvl="1"/>
            <a:r>
              <a:rPr lang="en-US" dirty="0"/>
              <a:t>Second level (Open Sans Bold, 20)</a:t>
            </a:r>
          </a:p>
          <a:p>
            <a:pPr lvl="2"/>
            <a:r>
              <a:rPr lang="en-US" dirty="0"/>
              <a:t>Third level (Open Sans Bold, 18)</a:t>
            </a:r>
          </a:p>
          <a:p>
            <a:pPr lvl="3"/>
            <a:r>
              <a:rPr lang="en-US" dirty="0"/>
              <a:t>Fourth level (Open Sans Bold, 16)</a:t>
            </a:r>
          </a:p>
          <a:p>
            <a:pPr lvl="4"/>
            <a:r>
              <a:rPr lang="en-US" dirty="0"/>
              <a:t>Fifth level (Open Sans Bold, 14)</a:t>
            </a:r>
          </a:p>
        </p:txBody>
      </p:sp>
      <p:pic>
        <p:nvPicPr>
          <p:cNvPr id="9" name="Picture 8">
            <a:extLs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382155" y="6487457"/>
            <a:ext cx="2425295" cy="163374"/>
          </a:xfrm>
          <a:prstGeom prst="rect">
            <a:avLst/>
          </a:prstGeom>
        </p:spPr>
      </p:pic>
    </p:spTree>
    <p:extLst>
      <p:ext uri="{BB962C8B-B14F-4D97-AF65-F5344CB8AC3E}">
        <p14:creationId xmlns:p14="http://schemas.microsoft.com/office/powerpoint/2010/main" val="30728726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Header +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1756" y="371511"/>
            <a:ext cx="8183759" cy="991998"/>
          </a:xfrm>
          <a:prstGeom prst="rect">
            <a:avLst/>
          </a:prstGeom>
        </p:spPr>
        <p:txBody>
          <a:bodyPr anchor="b"/>
          <a:lstStyle>
            <a:lvl1pPr algn="l">
              <a:defRPr sz="3000" b="1" i="0">
                <a:latin typeface="Encode Sans Normal Black" charset="0"/>
                <a:ea typeface="Encode Sans Normal Black" charset="0"/>
                <a:cs typeface="Encode Sans Normal Black" charset="0"/>
              </a:defRPr>
            </a:lvl1pPr>
          </a:lstStyle>
          <a:p>
            <a:pPr lvl="0"/>
            <a:r>
              <a:rPr lang="en-US" dirty="0"/>
              <a:t>HEADER HERE </a:t>
            </a:r>
            <a:br>
              <a:rPr lang="en-US" dirty="0"/>
            </a:br>
            <a:r>
              <a:rPr lang="en-US" dirty="0"/>
              <a:t>(ENCODE NORMAL BLACK, 30 PT.)</a:t>
            </a:r>
          </a:p>
        </p:txBody>
      </p:sp>
      <p:pic>
        <p:nvPicPr>
          <p:cNvPr id="7" name="Picture 6">
            <a:extLs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84225" y="1437805"/>
            <a:ext cx="1358184" cy="67050"/>
          </a:xfrm>
          <a:prstGeom prst="rect">
            <a:avLst/>
          </a:prstGeom>
        </p:spPr>
      </p:pic>
      <p:sp>
        <p:nvSpPr>
          <p:cNvPr id="6" name="Text Placeholder 9"/>
          <p:cNvSpPr>
            <a:spLocks noGrp="1"/>
          </p:cNvSpPr>
          <p:nvPr>
            <p:ph type="body" sz="quarter" idx="11" hasCustomPrompt="1"/>
          </p:nvPr>
        </p:nvSpPr>
        <p:spPr>
          <a:xfrm>
            <a:off x="659305" y="1736725"/>
            <a:ext cx="8196210" cy="4015497"/>
          </a:xfrm>
          <a:prstGeom prst="rect">
            <a:avLst/>
          </a:prstGeom>
        </p:spPr>
        <p:txBody>
          <a:bodyPr/>
          <a:lstStyle>
            <a:lvl1pPr marL="342900" indent="-342900">
              <a:buFont typeface="Lucida Grande"/>
              <a:buChar char="&gt;"/>
              <a:defRPr sz="2400" b="1" i="0" baseline="0">
                <a:solidFill>
                  <a:srgbClr val="4B2E83"/>
                </a:solidFill>
                <a:latin typeface="Open Sans"/>
                <a:cs typeface="Open Sans"/>
              </a:defRPr>
            </a:lvl1pPr>
            <a:lvl2pPr>
              <a:defRPr sz="2000" b="1" i="0" baseline="0">
                <a:solidFill>
                  <a:srgbClr val="4B2E83"/>
                </a:solidFill>
                <a:latin typeface="Open Sans"/>
                <a:cs typeface="Open Sans"/>
              </a:defRPr>
            </a:lvl2pPr>
            <a:lvl3pPr marL="1143000" indent="-228600">
              <a:buSzPct val="100000"/>
              <a:buFont typeface="Lucida Grande"/>
              <a:buChar char="&gt;"/>
              <a:defRPr sz="1800" b="1" i="0" baseline="0">
                <a:solidFill>
                  <a:srgbClr val="4B2E83"/>
                </a:solidFill>
                <a:latin typeface="Open Sans"/>
                <a:cs typeface="Open Sans"/>
              </a:defRPr>
            </a:lvl3pPr>
            <a:lvl4pPr>
              <a:defRPr sz="1600" b="1" i="0" baseline="0">
                <a:solidFill>
                  <a:srgbClr val="4B2E83"/>
                </a:solidFill>
                <a:latin typeface="Open Sans"/>
                <a:cs typeface="Open Sans"/>
              </a:defRPr>
            </a:lvl4pPr>
            <a:lvl5pPr marL="2057400" indent="-228600">
              <a:buFont typeface="Lucida Grande"/>
              <a:buChar char="&gt;"/>
              <a:defRPr sz="1400" b="1" i="0" baseline="0">
                <a:solidFill>
                  <a:srgbClr val="4B2E83"/>
                </a:solidFill>
                <a:latin typeface="Open Sans"/>
                <a:cs typeface="Open Sans"/>
              </a:defRPr>
            </a:lvl5pPr>
          </a:lstStyle>
          <a:p>
            <a:pPr lvl="0"/>
            <a:r>
              <a:rPr lang="en-US" dirty="0"/>
              <a:t>Content here (Open Sans Bold, 24 pt.)</a:t>
            </a:r>
          </a:p>
          <a:p>
            <a:pPr lvl="1"/>
            <a:r>
              <a:rPr lang="en-US" dirty="0"/>
              <a:t>Second level (Open Sans Bold, 20)</a:t>
            </a:r>
          </a:p>
          <a:p>
            <a:pPr lvl="2"/>
            <a:r>
              <a:rPr lang="en-US" dirty="0"/>
              <a:t>Third level (Open Sans Bold, 18)</a:t>
            </a:r>
          </a:p>
          <a:p>
            <a:pPr lvl="3"/>
            <a:r>
              <a:rPr lang="en-US" dirty="0"/>
              <a:t>Fourth level (Open Sans Bold, 16)</a:t>
            </a:r>
          </a:p>
          <a:p>
            <a:pPr lvl="4"/>
            <a:r>
              <a:rPr lang="en-US" dirty="0"/>
              <a:t>Fifth level (Open Sans Bold, 14)</a:t>
            </a:r>
          </a:p>
        </p:txBody>
      </p:sp>
      <p:pic>
        <p:nvPicPr>
          <p:cNvPr id="9" name="Picture 8">
            <a:extLs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448139" y="5949410"/>
            <a:ext cx="1371600" cy="923544"/>
          </a:xfrm>
          <a:prstGeom prst="rect">
            <a:avLst/>
          </a:prstGeom>
        </p:spPr>
      </p:pic>
    </p:spTree>
    <p:extLst>
      <p:ext uri="{BB962C8B-B14F-4D97-AF65-F5344CB8AC3E}">
        <p14:creationId xmlns:p14="http://schemas.microsoft.com/office/powerpoint/2010/main" val="14502204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Header + Graphic">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1756" y="371511"/>
            <a:ext cx="8116644" cy="991998"/>
          </a:xfrm>
          <a:prstGeom prst="rect">
            <a:avLst/>
          </a:prstGeom>
        </p:spPr>
        <p:txBody>
          <a:bodyPr anchor="b"/>
          <a:lstStyle>
            <a:lvl1pPr algn="l">
              <a:defRPr sz="3000" b="1" i="0">
                <a:latin typeface="Encode Sans Normal Black" charset="0"/>
                <a:ea typeface="Encode Sans Normal Black" charset="0"/>
                <a:cs typeface="Encode Sans Normal Black" charset="0"/>
              </a:defRPr>
            </a:lvl1pPr>
          </a:lstStyle>
          <a:p>
            <a:pPr lvl="0"/>
            <a:r>
              <a:rPr lang="en-US" dirty="0"/>
              <a:t>HEADER HERE </a:t>
            </a:r>
            <a:br>
              <a:rPr lang="en-US" dirty="0"/>
            </a:br>
            <a:r>
              <a:rPr lang="en-US" dirty="0"/>
              <a:t>(ENCODE NORMAL BLACK, 30 PT.)</a:t>
            </a:r>
          </a:p>
        </p:txBody>
      </p:sp>
      <p:pic>
        <p:nvPicPr>
          <p:cNvPr id="6" name="Picture 5">
            <a:extLs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84225" y="1437805"/>
            <a:ext cx="1358184" cy="67050"/>
          </a:xfrm>
          <a:prstGeom prst="rect">
            <a:avLst/>
          </a:prstGeom>
        </p:spPr>
      </p:pic>
      <p:sp>
        <p:nvSpPr>
          <p:cNvPr id="12" name="Chart Placeholder 11"/>
          <p:cNvSpPr>
            <a:spLocks noGrp="1"/>
          </p:cNvSpPr>
          <p:nvPr>
            <p:ph type="chart" sz="quarter" idx="12" hasCustomPrompt="1"/>
          </p:nvPr>
        </p:nvSpPr>
        <p:spPr>
          <a:xfrm>
            <a:off x="766763" y="1736725"/>
            <a:ext cx="8021637" cy="4432300"/>
          </a:xfrm>
          <a:prstGeom prst="rect">
            <a:avLst/>
          </a:prstGeom>
        </p:spPr>
        <p:txBody>
          <a:bodyPr>
            <a:normAutofit/>
          </a:bodyPr>
          <a:lstStyle>
            <a:lvl1pPr marL="0" indent="0">
              <a:buNone/>
              <a:defRPr sz="2400" b="0" i="1" baseline="0">
                <a:solidFill>
                  <a:srgbClr val="999999"/>
                </a:solidFill>
                <a:latin typeface="Open Sans Light"/>
                <a:cs typeface="Open Sans Light"/>
              </a:defRPr>
            </a:lvl1pPr>
          </a:lstStyle>
          <a:p>
            <a:r>
              <a:rPr lang="en-US" dirty="0"/>
              <a:t>Graphics can go here – </a:t>
            </a:r>
            <a:br>
              <a:rPr lang="en-US" dirty="0"/>
            </a:br>
            <a:r>
              <a:rPr lang="en-US" dirty="0"/>
              <a:t>replace this box with your image or chart</a:t>
            </a:r>
          </a:p>
        </p:txBody>
      </p:sp>
      <p:pic>
        <p:nvPicPr>
          <p:cNvPr id="7" name="Picture 6">
            <a:extLs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363105" y="6487457"/>
            <a:ext cx="2425295" cy="163374"/>
          </a:xfrm>
          <a:prstGeom prst="rect">
            <a:avLst/>
          </a:prstGeom>
        </p:spPr>
      </p:pic>
    </p:spTree>
    <p:extLst>
      <p:ext uri="{BB962C8B-B14F-4D97-AF65-F5344CB8AC3E}">
        <p14:creationId xmlns:p14="http://schemas.microsoft.com/office/powerpoint/2010/main" val="24895524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Header + SubHeader +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1757" y="365125"/>
            <a:ext cx="8184662" cy="998383"/>
          </a:xfrm>
          <a:prstGeom prst="rect">
            <a:avLst/>
          </a:prstGeom>
        </p:spPr>
        <p:txBody>
          <a:bodyPr anchor="b"/>
          <a:lstStyle>
            <a:lvl1pPr algn="l">
              <a:defRPr sz="3000" b="1" i="0">
                <a:latin typeface="Encode Sans Normal Black" charset="0"/>
                <a:ea typeface="Encode Sans Normal Black" charset="0"/>
                <a:cs typeface="Encode Sans Normal Black" charset="0"/>
              </a:defRPr>
            </a:lvl1pPr>
          </a:lstStyle>
          <a:p>
            <a:pPr lvl="0"/>
            <a:r>
              <a:rPr lang="en-US" dirty="0"/>
              <a:t>HEADER HERE </a:t>
            </a:r>
            <a:br>
              <a:rPr lang="en-US" dirty="0"/>
            </a:br>
            <a:r>
              <a:rPr lang="en-US" dirty="0"/>
              <a:t>(ENCODE NORMAL BLACK, 30 PT.)</a:t>
            </a:r>
          </a:p>
        </p:txBody>
      </p:sp>
      <p:pic>
        <p:nvPicPr>
          <p:cNvPr id="12" name="Picture 11">
            <a:extLs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81050" y="1402894"/>
            <a:ext cx="1371201" cy="69644"/>
          </a:xfrm>
          <a:prstGeom prst="rect">
            <a:avLst/>
          </a:prstGeom>
        </p:spPr>
      </p:pic>
      <p:sp>
        <p:nvSpPr>
          <p:cNvPr id="5" name="Text Placeholder 5"/>
          <p:cNvSpPr>
            <a:spLocks noGrp="1"/>
          </p:cNvSpPr>
          <p:nvPr>
            <p:ph type="body" sz="quarter" idx="12" hasCustomPrompt="1"/>
          </p:nvPr>
        </p:nvSpPr>
        <p:spPr>
          <a:xfrm>
            <a:off x="671757" y="1730667"/>
            <a:ext cx="8184662" cy="411171"/>
          </a:xfrm>
          <a:prstGeom prst="rect">
            <a:avLst/>
          </a:prstGeom>
        </p:spPr>
        <p:txBody>
          <a:bodyPr>
            <a:noAutofit/>
          </a:bodyPr>
          <a:lstStyle>
            <a:lvl1pPr marL="0" indent="0">
              <a:lnSpc>
                <a:spcPct val="90000"/>
              </a:lnSpc>
              <a:buNone/>
              <a:defRPr sz="2400" b="0" i="0" baseline="0">
                <a:solidFill>
                  <a:srgbClr val="4B2E83"/>
                </a:solidFill>
                <a:latin typeface="Uni Sans Regular"/>
                <a:cs typeface="Uni Sans Regular"/>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SUB-HEADER HERE (UNI SANS REGULAR, 24 PT.)</a:t>
            </a:r>
          </a:p>
        </p:txBody>
      </p:sp>
      <p:sp>
        <p:nvSpPr>
          <p:cNvPr id="4" name="Text Placeholder 9"/>
          <p:cNvSpPr>
            <a:spLocks noGrp="1"/>
          </p:cNvSpPr>
          <p:nvPr>
            <p:ph type="body" sz="quarter" idx="11" hasCustomPrompt="1"/>
          </p:nvPr>
        </p:nvSpPr>
        <p:spPr>
          <a:xfrm>
            <a:off x="671757" y="2320239"/>
            <a:ext cx="8197114" cy="3810086"/>
          </a:xfrm>
          <a:prstGeom prst="rect">
            <a:avLst/>
          </a:prstGeom>
        </p:spPr>
        <p:txBody>
          <a:bodyPr/>
          <a:lstStyle>
            <a:lvl1pPr marL="342900" indent="-342900">
              <a:buFont typeface="Lucida Grande"/>
              <a:buChar char="&gt;"/>
              <a:defRPr sz="2400" b="1" i="0" baseline="0">
                <a:solidFill>
                  <a:srgbClr val="4B2E83"/>
                </a:solidFill>
                <a:latin typeface="Open Sans"/>
                <a:cs typeface="Open Sans"/>
              </a:defRPr>
            </a:lvl1pPr>
            <a:lvl2pPr>
              <a:defRPr sz="2000" b="1" i="0" baseline="0">
                <a:solidFill>
                  <a:srgbClr val="4B2E83"/>
                </a:solidFill>
                <a:latin typeface="Open Sans"/>
                <a:cs typeface="Open Sans"/>
              </a:defRPr>
            </a:lvl2pPr>
            <a:lvl3pPr marL="1143000" indent="-228600">
              <a:buSzPct val="100000"/>
              <a:buFont typeface="Lucida Grande"/>
              <a:buChar char="&gt;"/>
              <a:defRPr sz="1800" b="1" i="0" baseline="0">
                <a:solidFill>
                  <a:srgbClr val="4B2E83"/>
                </a:solidFill>
                <a:latin typeface="Open Sans"/>
                <a:cs typeface="Open Sans"/>
              </a:defRPr>
            </a:lvl3pPr>
            <a:lvl4pPr>
              <a:defRPr sz="1600" b="1" i="0" baseline="0">
                <a:solidFill>
                  <a:srgbClr val="4B2E83"/>
                </a:solidFill>
                <a:latin typeface="Open Sans"/>
                <a:cs typeface="Open Sans"/>
              </a:defRPr>
            </a:lvl4pPr>
            <a:lvl5pPr marL="2057400" indent="-228600">
              <a:buFont typeface="Lucida Grande"/>
              <a:buChar char="&gt;"/>
              <a:defRPr sz="1400" b="1" i="0" baseline="0">
                <a:solidFill>
                  <a:srgbClr val="4B2E83"/>
                </a:solidFill>
                <a:latin typeface="Open Sans"/>
                <a:cs typeface="Open Sans"/>
              </a:defRPr>
            </a:lvl5pPr>
          </a:lstStyle>
          <a:p>
            <a:pPr lvl="0"/>
            <a:r>
              <a:rPr lang="en-US" dirty="0"/>
              <a:t>Content here (Open Sans Bold, 24 pt.)</a:t>
            </a:r>
          </a:p>
          <a:p>
            <a:pPr lvl="1"/>
            <a:r>
              <a:rPr lang="en-US" dirty="0"/>
              <a:t>Second level (Open Sans Bold, 20)</a:t>
            </a:r>
          </a:p>
          <a:p>
            <a:pPr lvl="2"/>
            <a:r>
              <a:rPr lang="en-US" dirty="0"/>
              <a:t>Third level (Open Sans Bold, 18)</a:t>
            </a:r>
          </a:p>
          <a:p>
            <a:pPr lvl="3"/>
            <a:r>
              <a:rPr lang="en-US" dirty="0"/>
              <a:t>Fourth level (Open Sans Bold, 16)</a:t>
            </a:r>
          </a:p>
          <a:p>
            <a:pPr lvl="4"/>
            <a:r>
              <a:rPr lang="en-US" dirty="0"/>
              <a:t>Fifth level (Open Sans Bold, 14)</a:t>
            </a:r>
          </a:p>
        </p:txBody>
      </p:sp>
      <p:pic>
        <p:nvPicPr>
          <p:cNvPr id="8" name="Picture 7">
            <a:extLs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448139" y="5949410"/>
            <a:ext cx="1371600" cy="923544"/>
          </a:xfrm>
          <a:prstGeom prst="rect">
            <a:avLst/>
          </a:prstGeom>
        </p:spPr>
      </p:pic>
    </p:spTree>
    <p:extLst>
      <p:ext uri="{BB962C8B-B14F-4D97-AF65-F5344CB8AC3E}">
        <p14:creationId xmlns:p14="http://schemas.microsoft.com/office/powerpoint/2010/main" val="8181435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Header +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1755" y="365125"/>
            <a:ext cx="8064505" cy="998383"/>
          </a:xfrm>
          <a:prstGeom prst="rect">
            <a:avLst/>
          </a:prstGeom>
        </p:spPr>
        <p:txBody>
          <a:bodyPr anchor="b"/>
          <a:lstStyle>
            <a:lvl1pPr algn="l">
              <a:defRPr sz="3000" b="1" i="0">
                <a:latin typeface="Encode Sans Normal Black" charset="0"/>
                <a:ea typeface="Encode Sans Normal Black" charset="0"/>
                <a:cs typeface="Encode Sans Normal Black" charset="0"/>
              </a:defRPr>
            </a:lvl1pPr>
          </a:lstStyle>
          <a:p>
            <a:pPr lvl="0"/>
            <a:r>
              <a:rPr lang="en-US" dirty="0"/>
              <a:t>HEADER HERE </a:t>
            </a:r>
            <a:br>
              <a:rPr lang="en-US" dirty="0"/>
            </a:br>
            <a:r>
              <a:rPr lang="en-US" dirty="0"/>
              <a:t>(ENCODE NORMAL BLACK, 30 PT.)</a:t>
            </a:r>
          </a:p>
        </p:txBody>
      </p:sp>
      <p:pic>
        <p:nvPicPr>
          <p:cNvPr id="12" name="Picture 11">
            <a:extLs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81050" y="1402894"/>
            <a:ext cx="1371201" cy="69644"/>
          </a:xfrm>
          <a:prstGeom prst="rect">
            <a:avLst/>
          </a:prstGeom>
        </p:spPr>
      </p:pic>
      <p:sp>
        <p:nvSpPr>
          <p:cNvPr id="6" name="Text Placeholder 9"/>
          <p:cNvSpPr>
            <a:spLocks noGrp="1"/>
          </p:cNvSpPr>
          <p:nvPr>
            <p:ph type="body" sz="quarter" idx="11" hasCustomPrompt="1"/>
          </p:nvPr>
        </p:nvSpPr>
        <p:spPr>
          <a:xfrm>
            <a:off x="659305" y="1736725"/>
            <a:ext cx="8076956" cy="4015497"/>
          </a:xfrm>
          <a:prstGeom prst="rect">
            <a:avLst/>
          </a:prstGeom>
        </p:spPr>
        <p:txBody>
          <a:bodyPr/>
          <a:lstStyle>
            <a:lvl1pPr marL="342900" indent="-342900">
              <a:buFont typeface="Lucida Grande"/>
              <a:buChar char="&gt;"/>
              <a:defRPr sz="2400" b="1" i="0" baseline="0">
                <a:solidFill>
                  <a:srgbClr val="4B2E83"/>
                </a:solidFill>
                <a:latin typeface="Open Sans"/>
                <a:cs typeface="Open Sans"/>
              </a:defRPr>
            </a:lvl1pPr>
            <a:lvl2pPr>
              <a:defRPr sz="2000" b="1" i="0" baseline="0">
                <a:solidFill>
                  <a:srgbClr val="4B2E83"/>
                </a:solidFill>
                <a:latin typeface="Open Sans"/>
                <a:cs typeface="Open Sans"/>
              </a:defRPr>
            </a:lvl2pPr>
            <a:lvl3pPr marL="1143000" indent="-228600">
              <a:buSzPct val="100000"/>
              <a:buFont typeface="Lucida Grande"/>
              <a:buChar char="&gt;"/>
              <a:defRPr sz="1800" b="1" i="0" baseline="0">
                <a:solidFill>
                  <a:srgbClr val="4B2E83"/>
                </a:solidFill>
                <a:latin typeface="Open Sans"/>
                <a:cs typeface="Open Sans"/>
              </a:defRPr>
            </a:lvl3pPr>
            <a:lvl4pPr>
              <a:defRPr sz="1600" b="1" i="0" baseline="0">
                <a:solidFill>
                  <a:srgbClr val="4B2E83"/>
                </a:solidFill>
                <a:latin typeface="Open Sans"/>
                <a:cs typeface="Open Sans"/>
              </a:defRPr>
            </a:lvl4pPr>
            <a:lvl5pPr marL="2057400" indent="-228600">
              <a:buFont typeface="Lucida Grande"/>
              <a:buChar char="&gt;"/>
              <a:defRPr sz="1400" b="1" i="0" baseline="0">
                <a:solidFill>
                  <a:srgbClr val="4B2E83"/>
                </a:solidFill>
                <a:latin typeface="Open Sans"/>
                <a:cs typeface="Open Sans"/>
              </a:defRPr>
            </a:lvl5pPr>
          </a:lstStyle>
          <a:p>
            <a:pPr lvl="0"/>
            <a:r>
              <a:rPr lang="en-US" dirty="0"/>
              <a:t>Bulleted content here (Open Sans Bold, 24 pt.)</a:t>
            </a:r>
          </a:p>
          <a:p>
            <a:pPr lvl="1"/>
            <a:r>
              <a:rPr lang="en-US" dirty="0"/>
              <a:t>Second level (Open Sans Bold, 20)</a:t>
            </a:r>
          </a:p>
          <a:p>
            <a:pPr lvl="2"/>
            <a:r>
              <a:rPr lang="en-US" dirty="0"/>
              <a:t>Third level (Open Sans Bold, 18)</a:t>
            </a:r>
          </a:p>
          <a:p>
            <a:pPr lvl="3"/>
            <a:r>
              <a:rPr lang="en-US" dirty="0"/>
              <a:t>Fourth level (Open Sans Bold, 16)</a:t>
            </a:r>
          </a:p>
          <a:p>
            <a:pPr lvl="4"/>
            <a:r>
              <a:rPr lang="en-US" dirty="0"/>
              <a:t>Fifth level (Open Sans Bold, 14)</a:t>
            </a:r>
          </a:p>
        </p:txBody>
      </p:sp>
      <p:pic>
        <p:nvPicPr>
          <p:cNvPr id="11" name="Picture 10">
            <a:extLs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382155" y="6487457"/>
            <a:ext cx="2425295" cy="163374"/>
          </a:xfrm>
          <a:prstGeom prst="rect">
            <a:avLst/>
          </a:prstGeom>
        </p:spPr>
      </p:pic>
    </p:spTree>
    <p:extLst>
      <p:ext uri="{BB962C8B-B14F-4D97-AF65-F5344CB8AC3E}">
        <p14:creationId xmlns:p14="http://schemas.microsoft.com/office/powerpoint/2010/main" val="17859222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Header + Graphic">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1755" y="371510"/>
            <a:ext cx="8184663" cy="991998"/>
          </a:xfrm>
          <a:prstGeom prst="rect">
            <a:avLst/>
          </a:prstGeom>
        </p:spPr>
        <p:txBody>
          <a:bodyPr anchor="b"/>
          <a:lstStyle>
            <a:lvl1pPr algn="l">
              <a:defRPr sz="3000" b="1" i="0">
                <a:latin typeface="Encode Sans Normal Black" charset="0"/>
                <a:ea typeface="Encode Sans Normal Black" charset="0"/>
                <a:cs typeface="Encode Sans Normal Black" charset="0"/>
              </a:defRPr>
            </a:lvl1pPr>
          </a:lstStyle>
          <a:p>
            <a:pPr lvl="0"/>
            <a:r>
              <a:rPr lang="en-US" dirty="0"/>
              <a:t>HEADER HERE </a:t>
            </a:r>
            <a:br>
              <a:rPr lang="en-US" dirty="0"/>
            </a:br>
            <a:r>
              <a:rPr lang="en-US" dirty="0"/>
              <a:t>(ENCODE NORMAL BLACK, 30 PT.)</a:t>
            </a:r>
          </a:p>
        </p:txBody>
      </p:sp>
      <p:pic>
        <p:nvPicPr>
          <p:cNvPr id="10" name="Picture 9">
            <a:extLs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81050" y="1402894"/>
            <a:ext cx="1371201" cy="69644"/>
          </a:xfrm>
          <a:prstGeom prst="rect">
            <a:avLst/>
          </a:prstGeom>
        </p:spPr>
      </p:pic>
      <p:sp>
        <p:nvSpPr>
          <p:cNvPr id="12" name="Chart Placeholder 11"/>
          <p:cNvSpPr>
            <a:spLocks noGrp="1"/>
          </p:cNvSpPr>
          <p:nvPr>
            <p:ph type="chart" sz="quarter" idx="12" hasCustomPrompt="1"/>
          </p:nvPr>
        </p:nvSpPr>
        <p:spPr>
          <a:xfrm>
            <a:off x="671757" y="1736725"/>
            <a:ext cx="8184662" cy="4432300"/>
          </a:xfrm>
          <a:prstGeom prst="rect">
            <a:avLst/>
          </a:prstGeom>
        </p:spPr>
        <p:txBody>
          <a:bodyPr>
            <a:normAutofit/>
          </a:bodyPr>
          <a:lstStyle>
            <a:lvl1pPr marL="0" indent="0">
              <a:buNone/>
              <a:defRPr sz="2400" b="0" i="1" baseline="0">
                <a:solidFill>
                  <a:srgbClr val="4B2E83"/>
                </a:solidFill>
                <a:latin typeface="Open Sans Light"/>
                <a:cs typeface="Open Sans Light"/>
              </a:defRPr>
            </a:lvl1pPr>
          </a:lstStyle>
          <a:p>
            <a:r>
              <a:rPr lang="en-US" dirty="0"/>
              <a:t>Graphics can go here – </a:t>
            </a:r>
            <a:br>
              <a:rPr lang="en-US" dirty="0"/>
            </a:br>
            <a:r>
              <a:rPr lang="en-US" dirty="0"/>
              <a:t>replace this box with your image or chart</a:t>
            </a:r>
          </a:p>
        </p:txBody>
      </p:sp>
      <p:pic>
        <p:nvPicPr>
          <p:cNvPr id="8" name="Picture 7">
            <a:extLs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448139" y="5949410"/>
            <a:ext cx="1371600" cy="923544"/>
          </a:xfrm>
          <a:prstGeom prst="rect">
            <a:avLst/>
          </a:prstGeom>
        </p:spPr>
      </p:pic>
    </p:spTree>
    <p:extLst>
      <p:ext uri="{BB962C8B-B14F-4D97-AF65-F5344CB8AC3E}">
        <p14:creationId xmlns:p14="http://schemas.microsoft.com/office/powerpoint/2010/main" val="32865472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Title Slide">
    <p:bg>
      <p:bgPr>
        <a:solidFill>
          <a:srgbClr val="4B2E83"/>
        </a:solidFill>
        <a:effectLst/>
      </p:bgPr>
    </p:bg>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671757" y="1179824"/>
            <a:ext cx="6972300" cy="2641756"/>
          </a:xfrm>
          <a:prstGeom prst="rect">
            <a:avLst/>
          </a:prstGeom>
        </p:spPr>
        <p:txBody>
          <a:bodyPr anchor="b"/>
          <a:lstStyle>
            <a:lvl1pPr algn="l">
              <a:defRPr sz="5000" b="1" i="0">
                <a:solidFill>
                  <a:schemeClr val="tx2"/>
                </a:solidFill>
                <a:latin typeface="Encode Sans Normal Black" charset="0"/>
                <a:ea typeface="Encode Sans Normal Black" charset="0"/>
                <a:cs typeface="Encode Sans Normal Black" charset="0"/>
              </a:defRPr>
            </a:lvl1pPr>
          </a:lstStyle>
          <a:p>
            <a:pPr lvl="0"/>
            <a:r>
              <a:rPr lang="en-US" dirty="0"/>
              <a:t>TITLE HERE</a:t>
            </a:r>
            <a:br>
              <a:rPr lang="en-US" dirty="0"/>
            </a:br>
            <a:r>
              <a:rPr lang="en-US" dirty="0"/>
              <a:t>ENCODE NORMAL</a:t>
            </a:r>
            <a:br>
              <a:rPr lang="en-US" dirty="0"/>
            </a:br>
            <a:r>
              <a:rPr lang="en-US" dirty="0"/>
              <a:t>BLACK, 50 PT. </a:t>
            </a:r>
          </a:p>
        </p:txBody>
      </p:sp>
      <p:pic>
        <p:nvPicPr>
          <p:cNvPr id="2" name="Picture 1">
            <a:extLs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13587" y="4006085"/>
            <a:ext cx="2284303" cy="112770"/>
          </a:xfrm>
          <a:prstGeom prst="rect">
            <a:avLst/>
          </a:prstGeom>
        </p:spPr>
      </p:pic>
      <p:pic>
        <p:nvPicPr>
          <p:cNvPr id="9" name="Picture 8" descr="University of Washington logo"/>
          <p:cNvPicPr>
            <a:picLocks noChangeAspect="1"/>
          </p:cNvPicPr>
          <p:nvPr userDrawn="1"/>
        </p:nvPicPr>
        <p:blipFill>
          <a:blip r:embed="rId3"/>
          <a:stretch>
            <a:fillRect/>
          </a:stretch>
        </p:blipFill>
        <p:spPr>
          <a:xfrm>
            <a:off x="677334" y="6354234"/>
            <a:ext cx="2540000" cy="266700"/>
          </a:xfrm>
          <a:prstGeom prst="rect">
            <a:avLst/>
          </a:prstGeom>
        </p:spPr>
      </p:pic>
      <p:pic>
        <p:nvPicPr>
          <p:cNvPr id="5" name="Picture 4" descr="W logo"/>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7445815" y="5945854"/>
            <a:ext cx="1371600" cy="923544"/>
          </a:xfrm>
          <a:prstGeom prst="rect">
            <a:avLst/>
          </a:prstGeom>
        </p:spPr>
      </p:pic>
    </p:spTree>
    <p:extLst>
      <p:ext uri="{BB962C8B-B14F-4D97-AF65-F5344CB8AC3E}">
        <p14:creationId xmlns:p14="http://schemas.microsoft.com/office/powerpoint/2010/main" val="2373491258"/>
      </p:ext>
    </p:extLst>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Header + Subheader +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1757" y="365069"/>
            <a:ext cx="8184662" cy="998440"/>
          </a:xfrm>
          <a:prstGeom prst="rect">
            <a:avLst/>
          </a:prstGeom>
        </p:spPr>
        <p:txBody>
          <a:bodyPr anchor="b"/>
          <a:lstStyle>
            <a:lvl1pPr algn="l">
              <a:defRPr sz="3000" b="1" i="0">
                <a:solidFill>
                  <a:schemeClr val="tx2"/>
                </a:solidFill>
                <a:latin typeface="Encode Sans Normal Black" charset="0"/>
                <a:ea typeface="Encode Sans Normal Black" charset="0"/>
                <a:cs typeface="Encode Sans Normal Black" charset="0"/>
              </a:defRPr>
            </a:lvl1pPr>
          </a:lstStyle>
          <a:p>
            <a:pPr lvl="0"/>
            <a:r>
              <a:rPr lang="en-US" dirty="0"/>
              <a:t>HEADER HERE </a:t>
            </a:r>
            <a:br>
              <a:rPr lang="en-US" dirty="0"/>
            </a:br>
            <a:r>
              <a:rPr lang="en-US" dirty="0"/>
              <a:t>(ENCODE NORMAL BLACK, 30 PT.)</a:t>
            </a:r>
          </a:p>
        </p:txBody>
      </p:sp>
      <p:pic>
        <p:nvPicPr>
          <p:cNvPr id="8" name="Picture 7">
            <a:extLs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84225" y="1437805"/>
            <a:ext cx="1358184" cy="67050"/>
          </a:xfrm>
          <a:prstGeom prst="rect">
            <a:avLst/>
          </a:prstGeom>
        </p:spPr>
      </p:pic>
      <p:sp>
        <p:nvSpPr>
          <p:cNvPr id="5" name="Text Placeholder 5"/>
          <p:cNvSpPr>
            <a:spLocks noGrp="1"/>
          </p:cNvSpPr>
          <p:nvPr>
            <p:ph type="body" sz="quarter" idx="12" hasCustomPrompt="1"/>
          </p:nvPr>
        </p:nvSpPr>
        <p:spPr>
          <a:xfrm>
            <a:off x="671757" y="1730667"/>
            <a:ext cx="8184662" cy="411171"/>
          </a:xfrm>
          <a:prstGeom prst="rect">
            <a:avLst/>
          </a:prstGeom>
        </p:spPr>
        <p:txBody>
          <a:bodyPr>
            <a:noAutofit/>
          </a:bodyPr>
          <a:lstStyle>
            <a:lvl1pPr marL="0" indent="0">
              <a:lnSpc>
                <a:spcPct val="90000"/>
              </a:lnSpc>
              <a:buNone/>
              <a:defRPr sz="2400" b="0" i="0" baseline="0">
                <a:solidFill>
                  <a:srgbClr val="FFFFFF"/>
                </a:solidFill>
                <a:latin typeface="Uni Sans Regular"/>
                <a:cs typeface="Uni Sans Regular"/>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SUB-HEADER HERE (UNI SANS REGULAR	, 24 PT.)</a:t>
            </a:r>
          </a:p>
        </p:txBody>
      </p:sp>
      <p:sp>
        <p:nvSpPr>
          <p:cNvPr id="4" name="Text Placeholder 9"/>
          <p:cNvSpPr>
            <a:spLocks noGrp="1"/>
          </p:cNvSpPr>
          <p:nvPr>
            <p:ph type="body" sz="quarter" idx="11" hasCustomPrompt="1"/>
          </p:nvPr>
        </p:nvSpPr>
        <p:spPr>
          <a:xfrm>
            <a:off x="659305" y="2320239"/>
            <a:ext cx="8197114" cy="3810086"/>
          </a:xfrm>
          <a:prstGeom prst="rect">
            <a:avLst/>
          </a:prstGeom>
        </p:spPr>
        <p:txBody>
          <a:bodyPr/>
          <a:lstStyle>
            <a:lvl1pPr marL="342900" indent="-342900">
              <a:buFont typeface="Lucida Grande"/>
              <a:buChar char="&gt;"/>
              <a:defRPr sz="2400" b="1" i="0" baseline="0">
                <a:solidFill>
                  <a:srgbClr val="FFFFFF"/>
                </a:solidFill>
                <a:latin typeface="Open Sans"/>
                <a:cs typeface="Open Sans"/>
              </a:defRPr>
            </a:lvl1pPr>
            <a:lvl2pPr>
              <a:defRPr sz="2000" b="1" i="0" baseline="0">
                <a:solidFill>
                  <a:srgbClr val="FFFFFF"/>
                </a:solidFill>
                <a:latin typeface="Open Sans"/>
                <a:cs typeface="Open Sans"/>
              </a:defRPr>
            </a:lvl2pPr>
            <a:lvl3pPr marL="1143000" indent="-228600">
              <a:buSzPct val="100000"/>
              <a:buFont typeface="Lucida Grande"/>
              <a:buChar char="&gt;"/>
              <a:defRPr sz="1800" b="1" i="0" baseline="0">
                <a:solidFill>
                  <a:srgbClr val="FFFFFF"/>
                </a:solidFill>
                <a:latin typeface="Open Sans"/>
                <a:cs typeface="Open Sans"/>
              </a:defRPr>
            </a:lvl3pPr>
            <a:lvl4pPr>
              <a:defRPr sz="1600" b="1" i="0" baseline="0">
                <a:solidFill>
                  <a:srgbClr val="FFFFFF"/>
                </a:solidFill>
                <a:latin typeface="Open Sans"/>
                <a:cs typeface="Open Sans"/>
              </a:defRPr>
            </a:lvl4pPr>
            <a:lvl5pPr marL="2057400" indent="-228600">
              <a:buFont typeface="Lucida Grande"/>
              <a:buChar char="&gt;"/>
              <a:defRPr sz="1400" b="1" i="0" baseline="0">
                <a:solidFill>
                  <a:srgbClr val="FFFFFF"/>
                </a:solidFill>
                <a:latin typeface="Open Sans"/>
                <a:cs typeface="Open Sans"/>
              </a:defRPr>
            </a:lvl5pPr>
          </a:lstStyle>
          <a:p>
            <a:pPr lvl="0"/>
            <a:r>
              <a:rPr lang="en-US" dirty="0"/>
              <a:t>Content here (Open Sans Bold, 24 pt.)</a:t>
            </a:r>
          </a:p>
          <a:p>
            <a:pPr lvl="1"/>
            <a:r>
              <a:rPr lang="en-US" dirty="0"/>
              <a:t>Second level (Open Sans Bold, 20)</a:t>
            </a:r>
          </a:p>
          <a:p>
            <a:pPr lvl="2"/>
            <a:r>
              <a:rPr lang="en-US" dirty="0"/>
              <a:t>Third level (Open Sans Bold, 18)</a:t>
            </a:r>
          </a:p>
          <a:p>
            <a:pPr lvl="3"/>
            <a:r>
              <a:rPr lang="en-US" dirty="0"/>
              <a:t>Fourth level (Open Sans Bold, 16)</a:t>
            </a:r>
          </a:p>
          <a:p>
            <a:pPr lvl="4"/>
            <a:r>
              <a:rPr lang="en-US" dirty="0"/>
              <a:t>Fifth level (Open Sans Bold, 14)</a:t>
            </a:r>
          </a:p>
        </p:txBody>
      </p:sp>
      <p:pic>
        <p:nvPicPr>
          <p:cNvPr id="7" name="Picture 6">
            <a:extLst>
              <a:ext uri="{C183D7F6-B498-43B3-948B-1728B52AA6E4}">
                <adec:decorative xmlns:adec="http://schemas.microsoft.com/office/drawing/2017/decorative" val="1"/>
              </a:ext>
            </a:extLst>
          </p:cNvPr>
          <p:cNvPicPr>
            <a:picLocks noChangeAspect="1"/>
          </p:cNvPicPr>
          <p:nvPr userDrawn="1"/>
        </p:nvPicPr>
        <p:blipFill>
          <a:blip r:embed="rId3"/>
          <a:stretch>
            <a:fillRect/>
          </a:stretch>
        </p:blipFill>
        <p:spPr>
          <a:xfrm>
            <a:off x="6248401" y="6354234"/>
            <a:ext cx="2540000" cy="266700"/>
          </a:xfrm>
          <a:prstGeom prst="rect">
            <a:avLst/>
          </a:prstGeom>
        </p:spPr>
      </p:pic>
    </p:spTree>
    <p:extLst>
      <p:ext uri="{BB962C8B-B14F-4D97-AF65-F5344CB8AC3E}">
        <p14:creationId xmlns:p14="http://schemas.microsoft.com/office/powerpoint/2010/main" val="27692405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Header + Content">
    <p:bg>
      <p:bgPr>
        <a:solidFill>
          <a:srgbClr val="4B2E83"/>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1756" y="371511"/>
            <a:ext cx="8064505" cy="991998"/>
          </a:xfrm>
          <a:prstGeom prst="rect">
            <a:avLst/>
          </a:prstGeom>
        </p:spPr>
        <p:txBody>
          <a:bodyPr anchor="b"/>
          <a:lstStyle>
            <a:lvl1pPr algn="l">
              <a:defRPr sz="3000" b="1" i="0">
                <a:solidFill>
                  <a:schemeClr val="tx2"/>
                </a:solidFill>
                <a:latin typeface="Encode Sans Normal Black" charset="0"/>
                <a:ea typeface="Encode Sans Normal Black" charset="0"/>
                <a:cs typeface="Encode Sans Normal Black" charset="0"/>
              </a:defRPr>
            </a:lvl1pPr>
          </a:lstStyle>
          <a:p>
            <a:pPr lvl="0"/>
            <a:r>
              <a:rPr lang="en-US" dirty="0"/>
              <a:t>HEADER HERE </a:t>
            </a:r>
            <a:br>
              <a:rPr lang="en-US" dirty="0"/>
            </a:br>
            <a:r>
              <a:rPr lang="en-US" dirty="0"/>
              <a:t>(ENCODE NORMAL BLACK, 30 PT.)</a:t>
            </a:r>
          </a:p>
        </p:txBody>
      </p:sp>
      <p:pic>
        <p:nvPicPr>
          <p:cNvPr id="8" name="Picture 7">
            <a:extLs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84225" y="1437805"/>
            <a:ext cx="1358184" cy="67050"/>
          </a:xfrm>
          <a:prstGeom prst="rect">
            <a:avLst/>
          </a:prstGeom>
        </p:spPr>
      </p:pic>
      <p:sp>
        <p:nvSpPr>
          <p:cNvPr id="6" name="Text Placeholder 9"/>
          <p:cNvSpPr>
            <a:spLocks noGrp="1"/>
          </p:cNvSpPr>
          <p:nvPr>
            <p:ph type="body" sz="quarter" idx="11" hasCustomPrompt="1"/>
          </p:nvPr>
        </p:nvSpPr>
        <p:spPr>
          <a:xfrm>
            <a:off x="659305" y="1736725"/>
            <a:ext cx="8076956" cy="4015497"/>
          </a:xfrm>
          <a:prstGeom prst="rect">
            <a:avLst/>
          </a:prstGeom>
        </p:spPr>
        <p:txBody>
          <a:bodyPr/>
          <a:lstStyle>
            <a:lvl1pPr marL="342900" indent="-342900">
              <a:buFont typeface="Lucida Grande"/>
              <a:buChar char="&gt;"/>
              <a:defRPr sz="2400" b="1" i="0" baseline="0">
                <a:solidFill>
                  <a:srgbClr val="FFFFFF"/>
                </a:solidFill>
                <a:latin typeface="Open Sans"/>
                <a:cs typeface="Open Sans"/>
              </a:defRPr>
            </a:lvl1pPr>
            <a:lvl2pPr>
              <a:defRPr sz="2000" b="1" i="0" baseline="0">
                <a:solidFill>
                  <a:srgbClr val="FFFFFF"/>
                </a:solidFill>
                <a:latin typeface="Open Sans"/>
                <a:cs typeface="Open Sans"/>
              </a:defRPr>
            </a:lvl2pPr>
            <a:lvl3pPr marL="1143000" indent="-228600">
              <a:buSzPct val="100000"/>
              <a:buFont typeface="Lucida Grande"/>
              <a:buChar char="&gt;"/>
              <a:defRPr sz="1800" b="1" i="0" baseline="0">
                <a:solidFill>
                  <a:srgbClr val="FFFFFF"/>
                </a:solidFill>
                <a:latin typeface="Open Sans"/>
                <a:cs typeface="Open Sans"/>
              </a:defRPr>
            </a:lvl3pPr>
            <a:lvl4pPr>
              <a:defRPr sz="1600" b="1" i="0" baseline="0">
                <a:solidFill>
                  <a:srgbClr val="FFFFFF"/>
                </a:solidFill>
                <a:latin typeface="Open Sans"/>
                <a:cs typeface="Open Sans"/>
              </a:defRPr>
            </a:lvl4pPr>
            <a:lvl5pPr marL="2057400" indent="-228600">
              <a:buFont typeface="Lucida Grande"/>
              <a:buChar char="&gt;"/>
              <a:defRPr sz="1400" b="1" i="0" baseline="0">
                <a:solidFill>
                  <a:srgbClr val="FFFFFF"/>
                </a:solidFill>
                <a:latin typeface="Open Sans"/>
                <a:cs typeface="Open Sans"/>
              </a:defRPr>
            </a:lvl5pPr>
          </a:lstStyle>
          <a:p>
            <a:pPr lvl="0"/>
            <a:r>
              <a:rPr lang="en-US" dirty="0"/>
              <a:t>Bulleted content here (Open Sans Light, 24 pt.)</a:t>
            </a:r>
          </a:p>
          <a:p>
            <a:pPr lvl="1"/>
            <a:r>
              <a:rPr lang="en-US" dirty="0"/>
              <a:t>Second level (Open Sans Light, 20)</a:t>
            </a:r>
          </a:p>
          <a:p>
            <a:pPr lvl="2"/>
            <a:r>
              <a:rPr lang="en-US" dirty="0"/>
              <a:t>Third level (Open Sans Light, 18)</a:t>
            </a:r>
          </a:p>
          <a:p>
            <a:pPr lvl="3"/>
            <a:r>
              <a:rPr lang="en-US" dirty="0"/>
              <a:t>Fourth level (Open Sans Light, 16)</a:t>
            </a:r>
          </a:p>
          <a:p>
            <a:pPr lvl="4"/>
            <a:r>
              <a:rPr lang="en-US" dirty="0"/>
              <a:t>Fifth level (Open Sans Light, 14)</a:t>
            </a:r>
          </a:p>
        </p:txBody>
      </p:sp>
      <p:pic>
        <p:nvPicPr>
          <p:cNvPr id="5" name="Picture 4">
            <a:extLs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445815" y="5945854"/>
            <a:ext cx="1371600" cy="923544"/>
          </a:xfrm>
          <a:prstGeom prst="rect">
            <a:avLst/>
          </a:prstGeom>
        </p:spPr>
      </p:pic>
    </p:spTree>
    <p:extLst>
      <p:ext uri="{BB962C8B-B14F-4D97-AF65-F5344CB8AC3E}">
        <p14:creationId xmlns:p14="http://schemas.microsoft.com/office/powerpoint/2010/main" val="3236337975"/>
      </p:ext>
    </p:extLst>
  </p:cSld>
  <p:clrMapOvr>
    <a:overrideClrMapping bg1="dk1" tx1="lt1" bg2="dk2" tx2="lt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Header + Graphic">
    <p:bg>
      <p:bgPr>
        <a:solidFill>
          <a:srgbClr val="4B2E83"/>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1756" y="371511"/>
            <a:ext cx="8116644" cy="991998"/>
          </a:xfrm>
          <a:prstGeom prst="rect">
            <a:avLst/>
          </a:prstGeom>
        </p:spPr>
        <p:txBody>
          <a:bodyPr anchor="b"/>
          <a:lstStyle>
            <a:lvl1pPr algn="l">
              <a:defRPr sz="3000" b="1" i="0">
                <a:solidFill>
                  <a:schemeClr val="tx2"/>
                </a:solidFill>
                <a:latin typeface="Encode Sans Normal Black" charset="0"/>
                <a:ea typeface="Encode Sans Normal Black" charset="0"/>
                <a:cs typeface="Encode Sans Normal Black" charset="0"/>
              </a:defRPr>
            </a:lvl1pPr>
          </a:lstStyle>
          <a:p>
            <a:pPr lvl="0"/>
            <a:r>
              <a:rPr lang="en-US" dirty="0"/>
              <a:t>HEADER HERE </a:t>
            </a:r>
            <a:br>
              <a:rPr lang="en-US" dirty="0"/>
            </a:br>
            <a:r>
              <a:rPr lang="en-US" dirty="0"/>
              <a:t>(ENCODE NORMAL BLACK, 30 PT.)</a:t>
            </a:r>
          </a:p>
        </p:txBody>
      </p:sp>
      <p:pic>
        <p:nvPicPr>
          <p:cNvPr id="8" name="Picture 7">
            <a:extLs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84225" y="1437805"/>
            <a:ext cx="1358184" cy="67050"/>
          </a:xfrm>
          <a:prstGeom prst="rect">
            <a:avLst/>
          </a:prstGeom>
        </p:spPr>
      </p:pic>
      <p:sp>
        <p:nvSpPr>
          <p:cNvPr id="12" name="Chart Placeholder 11"/>
          <p:cNvSpPr>
            <a:spLocks noGrp="1"/>
          </p:cNvSpPr>
          <p:nvPr>
            <p:ph type="chart" sz="quarter" idx="12" hasCustomPrompt="1"/>
          </p:nvPr>
        </p:nvSpPr>
        <p:spPr>
          <a:xfrm>
            <a:off x="766763" y="1736725"/>
            <a:ext cx="8021637" cy="4432300"/>
          </a:xfrm>
          <a:prstGeom prst="rect">
            <a:avLst/>
          </a:prstGeom>
        </p:spPr>
        <p:txBody>
          <a:bodyPr>
            <a:normAutofit/>
          </a:bodyPr>
          <a:lstStyle>
            <a:lvl1pPr marL="0" indent="0">
              <a:buNone/>
              <a:defRPr sz="2400" b="0" i="1" baseline="0">
                <a:solidFill>
                  <a:srgbClr val="FFFFFF"/>
                </a:solidFill>
                <a:latin typeface="Open Sans Light"/>
                <a:cs typeface="Open Sans Light"/>
              </a:defRPr>
            </a:lvl1pPr>
          </a:lstStyle>
          <a:p>
            <a:r>
              <a:rPr lang="en-US" dirty="0"/>
              <a:t>Graphics can go here – </a:t>
            </a:r>
            <a:br>
              <a:rPr lang="en-US" dirty="0"/>
            </a:br>
            <a:r>
              <a:rPr lang="en-US" dirty="0"/>
              <a:t>replace this box with your image or chart</a:t>
            </a:r>
          </a:p>
        </p:txBody>
      </p:sp>
      <p:pic>
        <p:nvPicPr>
          <p:cNvPr id="6" name="Picture 5">
            <a:extLst>
              <a:ext uri="{C183D7F6-B498-43B3-948B-1728B52AA6E4}">
                <adec:decorative xmlns:adec="http://schemas.microsoft.com/office/drawing/2017/decorative" val="1"/>
              </a:ext>
            </a:extLst>
          </p:cNvPr>
          <p:cNvPicPr>
            <a:picLocks noChangeAspect="1"/>
          </p:cNvPicPr>
          <p:nvPr userDrawn="1"/>
        </p:nvPicPr>
        <p:blipFill>
          <a:blip r:embed="rId3"/>
          <a:stretch>
            <a:fillRect/>
          </a:stretch>
        </p:blipFill>
        <p:spPr>
          <a:xfrm>
            <a:off x="6248401" y="6354234"/>
            <a:ext cx="2540000" cy="266700"/>
          </a:xfrm>
          <a:prstGeom prst="rect">
            <a:avLst/>
          </a:prstGeom>
        </p:spPr>
      </p:pic>
    </p:spTree>
    <p:extLst>
      <p:ext uri="{BB962C8B-B14F-4D97-AF65-F5344CB8AC3E}">
        <p14:creationId xmlns:p14="http://schemas.microsoft.com/office/powerpoint/2010/main" val="38285603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671757" y="1167124"/>
            <a:ext cx="6972300" cy="2641756"/>
          </a:xfrm>
          <a:prstGeom prst="rect">
            <a:avLst/>
          </a:prstGeom>
        </p:spPr>
        <p:txBody>
          <a:bodyPr anchor="b"/>
          <a:lstStyle>
            <a:lvl1pPr algn="l">
              <a:defRPr sz="5000" b="1" i="0">
                <a:solidFill>
                  <a:srgbClr val="4B2E83"/>
                </a:solidFill>
                <a:latin typeface="Encode Sans Normal Black" charset="0"/>
                <a:ea typeface="Encode Sans Normal Black" charset="0"/>
                <a:cs typeface="Encode Sans Normal Black" charset="0"/>
              </a:defRPr>
            </a:lvl1pPr>
          </a:lstStyle>
          <a:p>
            <a:pPr lvl="0"/>
            <a:r>
              <a:rPr lang="en-US" dirty="0"/>
              <a:t>TITLE HERE</a:t>
            </a:r>
            <a:br>
              <a:rPr lang="en-US" dirty="0"/>
            </a:br>
            <a:r>
              <a:rPr lang="en-US" dirty="0"/>
              <a:t>ENCODE NORMAL</a:t>
            </a:r>
            <a:br>
              <a:rPr lang="en-US" dirty="0"/>
            </a:br>
            <a:r>
              <a:rPr lang="en-US" dirty="0"/>
              <a:t>BLACK, 50 PT. </a:t>
            </a:r>
          </a:p>
        </p:txBody>
      </p:sp>
      <p:pic>
        <p:nvPicPr>
          <p:cNvPr id="6" name="Picture 5">
            <a:extLs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13587" y="4006085"/>
            <a:ext cx="2284303" cy="112770"/>
          </a:xfrm>
          <a:prstGeom prst="rect">
            <a:avLst/>
          </a:prstGeom>
        </p:spPr>
      </p:pic>
      <p:pic>
        <p:nvPicPr>
          <p:cNvPr id="9" name="Picture 8" descr="University of Washingt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92039" y="6487457"/>
            <a:ext cx="2425295" cy="163374"/>
          </a:xfrm>
          <a:prstGeom prst="rect">
            <a:avLst/>
          </a:prstGeom>
        </p:spPr>
      </p:pic>
      <p:pic>
        <p:nvPicPr>
          <p:cNvPr id="8" name="Picture 7" descr="W logo"/>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7448139" y="5949410"/>
            <a:ext cx="1371600" cy="923544"/>
          </a:xfrm>
          <a:prstGeom prst="rect">
            <a:avLst/>
          </a:prstGeom>
        </p:spPr>
      </p:pic>
    </p:spTree>
    <p:extLst>
      <p:ext uri="{BB962C8B-B14F-4D97-AF65-F5344CB8AC3E}">
        <p14:creationId xmlns:p14="http://schemas.microsoft.com/office/powerpoint/2010/main" val="339719106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slideLayout" Target="../slideLayouts/slideLayout6.xml"/><Relationship Id="rId1" Type="http://schemas.openxmlformats.org/officeDocument/2006/relationships/slideLayout" Target="../slideLayouts/slideLayout5.xml"/><Relationship Id="rId5" Type="http://schemas.openxmlformats.org/officeDocument/2006/relationships/theme" Target="../theme/theme2.xml"/><Relationship Id="rId4" Type="http://schemas.openxmlformats.org/officeDocument/2006/relationships/slideLayout" Target="../slideLayouts/slideLayout8.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1.xml"/><Relationship Id="rId2" Type="http://schemas.openxmlformats.org/officeDocument/2006/relationships/slideLayout" Target="../slideLayouts/slideLayout10.xml"/><Relationship Id="rId1" Type="http://schemas.openxmlformats.org/officeDocument/2006/relationships/slideLayout" Target="../slideLayouts/slideLayout9.xml"/><Relationship Id="rId5" Type="http://schemas.openxmlformats.org/officeDocument/2006/relationships/theme" Target="../theme/theme3.xml"/><Relationship Id="rId4"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E8D3A2"/>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26496306"/>
      </p:ext>
    </p:extLst>
  </p:cSld>
  <p:clrMap bg1="lt1" tx1="dk1" bg2="lt2" tx2="dk2" accent1="accent1" accent2="accent2" accent3="accent3" accent4="accent4" accent5="accent5" accent6="accent6" hlink="hlink" folHlink="folHlink"/>
  <p:sldLayoutIdLst>
    <p:sldLayoutId id="2147483654" r:id="rId1"/>
    <p:sldLayoutId id="2147483655" r:id="rId2"/>
    <p:sldLayoutId id="2147483656" r:id="rId3"/>
    <p:sldLayoutId id="2147483657" r:id="rId4"/>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4B2E83"/>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203703096"/>
      </p:ext>
    </p:extLst>
  </p:cSld>
  <p:clrMap bg1="dk1" tx1="lt1" bg2="dk2" tx2="lt2" accent1="accent1" accent2="accent2" accent3="accent3" accent4="accent4" accent5="accent5" accent6="accent6" hlink="hlink" folHlink="folHlink"/>
  <p:sldLayoutIdLst>
    <p:sldLayoutId id="2147483658" r:id="rId1"/>
    <p:sldLayoutId id="2147483659" r:id="rId2"/>
    <p:sldLayoutId id="2147483660" r:id="rId3"/>
    <p:sldLayoutId id="2147483661" r:id="rId4"/>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2"/>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219868176"/>
      </p:ext>
    </p:extLst>
  </p:cSld>
  <p:clrMap bg1="lt1" tx1="dk1" bg2="lt2" tx2="dk2" accent1="accent1" accent2="accent2" accent3="accent3" accent4="accent4" accent5="accent5" accent6="accent6" hlink="hlink" folHlink="folHlink"/>
  <p:sldLayoutIdLst>
    <p:sldLayoutId id="2147483653" r:id="rId1"/>
    <p:sldLayoutId id="2147483663" r:id="rId2"/>
    <p:sldLayoutId id="2147483664" r:id="rId3"/>
    <p:sldLayoutId id="2147483665" r:id="rId4"/>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3" Type="http://schemas.openxmlformats.org/officeDocument/2006/relationships/hyperlink" Target="https://hr.uw.edu/labor/academic-and-student-unions/uaw-postdocs" TargetMode="External"/><Relationship Id="rId2" Type="http://schemas.openxmlformats.org/officeDocument/2006/relationships/notesSlide" Target="../notesSlides/notesSlide6.xml"/><Relationship Id="rId1" Type="http://schemas.openxmlformats.org/officeDocument/2006/relationships/slideLayout" Target="../slideLayouts/slideLayout10.xml"/><Relationship Id="rId5" Type="http://schemas.openxmlformats.org/officeDocument/2006/relationships/hyperlink" Target="https://hr.uw.edu/labor/wp-content/uploads/sites/8/2025/07/Postdoc-OT-Employee-accessible.pptx" TargetMode="External"/><Relationship Id="rId4" Type="http://schemas.openxmlformats.org/officeDocument/2006/relationships/hyperlink" Target="https://hr.uw.edu/labor/wp-content/uploads/sites/8/2025/07/Postdoc-OT-Manager-accessible.pptx"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https://hr.uw.edu/labor/academic-and-student-unions/uaw-postdocs/uaw-postdoc-contract" TargetMode="External"/><Relationship Id="rId2" Type="http://schemas.openxmlformats.org/officeDocument/2006/relationships/slideLayout" Target="../slideLayouts/slideLayout3.xml"/><Relationship Id="rId1" Type="http://schemas.openxmlformats.org/officeDocument/2006/relationships/themeOverride" Target="../theme/themeOverride2.xml"/><Relationship Id="rId6" Type="http://schemas.openxmlformats.org/officeDocument/2006/relationships/hyperlink" Target="mailto:Trevort2@uw.edu" TargetMode="External"/><Relationship Id="rId5" Type="http://schemas.openxmlformats.org/officeDocument/2006/relationships/hyperlink" Target="mailto:mallaj@uw.edu" TargetMode="External"/><Relationship Id="rId4" Type="http://schemas.openxmlformats.org/officeDocument/2006/relationships/hyperlink" Target="mailto:laborrel@uw.edu"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0.xml"/><Relationship Id="rId1" Type="http://schemas.openxmlformats.org/officeDocument/2006/relationships/themeOverride" Target="../theme/themeOverrid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71757" y="1179824"/>
            <a:ext cx="7355962" cy="2641756"/>
          </a:xfrm>
        </p:spPr>
        <p:txBody>
          <a:bodyPr/>
          <a:lstStyle/>
          <a:p>
            <a:r>
              <a:rPr lang="en-US" sz="4000" dirty="0"/>
              <a:t>UNITED AUTO WORKERS POSTDOC SCHOLARS CONTRACTUAL CHANGES</a:t>
            </a:r>
          </a:p>
        </p:txBody>
      </p:sp>
      <p:sp>
        <p:nvSpPr>
          <p:cNvPr id="6" name="TextBox 5">
            <a:extLst>
              <a:ext uri="{FF2B5EF4-FFF2-40B4-BE49-F238E27FC236}">
                <a16:creationId xmlns:a16="http://schemas.microsoft.com/office/drawing/2014/main" id="{B57FA703-6AAA-ED69-CDF1-E4E2E7393D21}"/>
              </a:ext>
            </a:extLst>
          </p:cNvPr>
          <p:cNvSpPr txBox="1"/>
          <p:nvPr/>
        </p:nvSpPr>
        <p:spPr>
          <a:xfrm>
            <a:off x="776952" y="4402806"/>
            <a:ext cx="6972300" cy="584775"/>
          </a:xfrm>
          <a:prstGeom prst="rect">
            <a:avLst/>
          </a:prstGeom>
          <a:noFill/>
        </p:spPr>
        <p:txBody>
          <a:bodyPr wrap="square">
            <a:spAutoFit/>
          </a:bodyPr>
          <a:lstStyle/>
          <a:p>
            <a:r>
              <a:rPr lang="en-US" sz="3200" dirty="0"/>
              <a:t>July 3, 2025 – August 31, 2026</a:t>
            </a:r>
          </a:p>
        </p:txBody>
      </p:sp>
    </p:spTree>
    <p:extLst>
      <p:ext uri="{BB962C8B-B14F-4D97-AF65-F5344CB8AC3E}">
        <p14:creationId xmlns:p14="http://schemas.microsoft.com/office/powerpoint/2010/main" val="19134775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9EC3FC-DAD6-D9B4-7D39-ED71010F6A2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2D7BB28-002C-6ED3-5DA2-AB158990D91D}"/>
              </a:ext>
            </a:extLst>
          </p:cNvPr>
          <p:cNvSpPr>
            <a:spLocks noGrp="1"/>
          </p:cNvSpPr>
          <p:nvPr>
            <p:ph type="title"/>
          </p:nvPr>
        </p:nvSpPr>
        <p:spPr>
          <a:xfrm>
            <a:off x="671756" y="371511"/>
            <a:ext cx="8197114" cy="991998"/>
          </a:xfrm>
        </p:spPr>
        <p:txBody>
          <a:bodyPr/>
          <a:lstStyle/>
          <a:p>
            <a:r>
              <a:rPr lang="en-US" dirty="0">
                <a:latin typeface="Encode Sans Normal Black"/>
                <a:ea typeface="Calibri" panose="020F0502020204030204" pitchFamily="34" charset="0"/>
                <a:cs typeface="Times New Roman" panose="02020603050405020304" pitchFamily="18" charset="0"/>
              </a:rPr>
              <a:t>ARTICLE 36: </a:t>
            </a:r>
            <a:r>
              <a:rPr lang="en-US" kern="0" dirty="0">
                <a:latin typeface="Encode Sans Normal Black"/>
                <a:ea typeface="Arial" panose="020B0604020202020204" pitchFamily="34" charset="0"/>
              </a:rPr>
              <a:t>REASONABLE ACCOMMODATIONS </a:t>
            </a:r>
            <a:endParaRPr lang="en-US" dirty="0"/>
          </a:p>
        </p:txBody>
      </p:sp>
      <p:sp>
        <p:nvSpPr>
          <p:cNvPr id="4" name="Text Placeholder 3">
            <a:extLst>
              <a:ext uri="{FF2B5EF4-FFF2-40B4-BE49-F238E27FC236}">
                <a16:creationId xmlns:a16="http://schemas.microsoft.com/office/drawing/2014/main" id="{095F0CE3-E557-E1C5-BBB8-977DEB551FEC}"/>
              </a:ext>
            </a:extLst>
          </p:cNvPr>
          <p:cNvSpPr>
            <a:spLocks noGrp="1"/>
          </p:cNvSpPr>
          <p:nvPr>
            <p:ph type="body" sz="quarter" idx="12"/>
          </p:nvPr>
        </p:nvSpPr>
        <p:spPr/>
        <p:txBody>
          <a:bodyPr/>
          <a:lstStyle/>
          <a:p>
            <a:r>
              <a:rPr lang="en-US" dirty="0"/>
              <a:t>PROCESS CLARIFICATION</a:t>
            </a:r>
          </a:p>
        </p:txBody>
      </p:sp>
      <p:sp>
        <p:nvSpPr>
          <p:cNvPr id="3" name="Text Placeholder 2">
            <a:extLst>
              <a:ext uri="{FF2B5EF4-FFF2-40B4-BE49-F238E27FC236}">
                <a16:creationId xmlns:a16="http://schemas.microsoft.com/office/drawing/2014/main" id="{69D73880-26AD-4753-8016-FEECA9651FB3}"/>
              </a:ext>
            </a:extLst>
          </p:cNvPr>
          <p:cNvSpPr>
            <a:spLocks noGrp="1"/>
          </p:cNvSpPr>
          <p:nvPr>
            <p:ph type="body" sz="quarter" idx="11"/>
          </p:nvPr>
        </p:nvSpPr>
        <p:spPr>
          <a:xfrm>
            <a:off x="659305" y="2141838"/>
            <a:ext cx="8197114" cy="3810086"/>
          </a:xfrm>
        </p:spPr>
        <p:txBody>
          <a:bodyPr/>
          <a:lstStyle/>
          <a:p>
            <a:r>
              <a:rPr lang="en-US" kern="0" dirty="0">
                <a:solidFill>
                  <a:schemeClr val="tx2"/>
                </a:solidFill>
                <a:latin typeface="Open Sans" panose="020B0606030504020204" pitchFamily="34" charset="0"/>
                <a:ea typeface="Open Sans" panose="020B0606030504020204" pitchFamily="34" charset="0"/>
                <a:cs typeface="Open Sans" panose="020B0606030504020204" pitchFamily="34" charset="0"/>
              </a:rPr>
              <a:t>The supervisor/department administrator, in consultation with the leave and accommodation specialist, shall explore whether providing a temporary work adjustment is reasonable, prior to an accommodation being implemented. </a:t>
            </a:r>
          </a:p>
          <a:p>
            <a:r>
              <a:rPr lang="en-US" kern="0" dirty="0">
                <a:solidFill>
                  <a:schemeClr val="tx2"/>
                </a:solidFill>
                <a:latin typeface="Open Sans" panose="020B0606030504020204" pitchFamily="34" charset="0"/>
                <a:ea typeface="Open Sans" panose="020B0606030504020204" pitchFamily="34" charset="0"/>
                <a:cs typeface="Open Sans" panose="020B0606030504020204" pitchFamily="34" charset="0"/>
              </a:rPr>
              <a:t>The University has sole determination of the temporary work adjustment, including the ability to provide such temporary work adjustment, consistent with the interactive process.</a:t>
            </a:r>
            <a:endParaRPr lang="en-US" dirty="0">
              <a:solidFill>
                <a:schemeClr val="tx2"/>
              </a:solidFill>
            </a:endParaRPr>
          </a:p>
        </p:txBody>
      </p:sp>
    </p:spTree>
    <p:extLst>
      <p:ext uri="{BB962C8B-B14F-4D97-AF65-F5344CB8AC3E}">
        <p14:creationId xmlns:p14="http://schemas.microsoft.com/office/powerpoint/2010/main" val="9223781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AEF600-0E33-A562-A0AF-3CBC74D6A74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C226E5F-0384-86A5-094C-4C5F5148E938}"/>
              </a:ext>
            </a:extLst>
          </p:cNvPr>
          <p:cNvSpPr>
            <a:spLocks noGrp="1"/>
          </p:cNvSpPr>
          <p:nvPr>
            <p:ph type="title"/>
          </p:nvPr>
        </p:nvSpPr>
        <p:spPr>
          <a:xfrm>
            <a:off x="671756" y="371511"/>
            <a:ext cx="8197114" cy="991998"/>
          </a:xfrm>
        </p:spPr>
        <p:txBody>
          <a:bodyPr/>
          <a:lstStyle/>
          <a:p>
            <a:r>
              <a:rPr lang="en-US" dirty="0"/>
              <a:t>MOU: IMMIGRATION STATUS AND VISAS</a:t>
            </a:r>
          </a:p>
        </p:txBody>
      </p:sp>
      <p:sp>
        <p:nvSpPr>
          <p:cNvPr id="4" name="Text Placeholder 3">
            <a:extLst>
              <a:ext uri="{FF2B5EF4-FFF2-40B4-BE49-F238E27FC236}">
                <a16:creationId xmlns:a16="http://schemas.microsoft.com/office/drawing/2014/main" id="{A9CBCBF4-7740-8CBA-62BB-C8B5F12B0FE1}"/>
              </a:ext>
            </a:extLst>
          </p:cNvPr>
          <p:cNvSpPr>
            <a:spLocks noGrp="1"/>
          </p:cNvSpPr>
          <p:nvPr>
            <p:ph type="body" sz="quarter" idx="12"/>
          </p:nvPr>
        </p:nvSpPr>
        <p:spPr/>
        <p:txBody>
          <a:bodyPr/>
          <a:lstStyle/>
          <a:p>
            <a:r>
              <a:rPr lang="en-US" dirty="0"/>
              <a:t>UPDATES</a:t>
            </a:r>
          </a:p>
        </p:txBody>
      </p:sp>
      <p:sp>
        <p:nvSpPr>
          <p:cNvPr id="3" name="Text Placeholder 2">
            <a:extLst>
              <a:ext uri="{FF2B5EF4-FFF2-40B4-BE49-F238E27FC236}">
                <a16:creationId xmlns:a16="http://schemas.microsoft.com/office/drawing/2014/main" id="{7A39614B-1D96-C63B-AF26-8D72166A70A0}"/>
              </a:ext>
            </a:extLst>
          </p:cNvPr>
          <p:cNvSpPr>
            <a:spLocks noGrp="1"/>
          </p:cNvSpPr>
          <p:nvPr>
            <p:ph type="body" sz="quarter" idx="11"/>
          </p:nvPr>
        </p:nvSpPr>
        <p:spPr>
          <a:xfrm>
            <a:off x="659305" y="2141838"/>
            <a:ext cx="8197114" cy="3810086"/>
          </a:xfrm>
        </p:spPr>
        <p:txBody>
          <a:bodyPr/>
          <a:lstStyle/>
          <a:p>
            <a:r>
              <a:rPr lang="en-US" sz="2000" kern="0" dirty="0">
                <a:solidFill>
                  <a:schemeClr val="tx2"/>
                </a:solidFill>
                <a:latin typeface="Open Sans" panose="020B0606030504020204" pitchFamily="34" charset="0"/>
                <a:ea typeface="Open Sans" panose="020B0606030504020204" pitchFamily="34" charset="0"/>
                <a:cs typeface="Open Sans" panose="020B0606030504020204" pitchFamily="34" charset="0"/>
              </a:rPr>
              <a:t>Department may cover the cost of the H-4/TD I-539 filing fee and/or the cost of insurance plans required to maintain visa status (typically around $2000 per year). </a:t>
            </a:r>
          </a:p>
          <a:p>
            <a:pPr lvl="1"/>
            <a:r>
              <a:rPr lang="en-US" sz="1800" b="0" kern="0" dirty="0">
                <a:solidFill>
                  <a:schemeClr val="tx2"/>
                </a:solidFill>
                <a:latin typeface="Open Sans" panose="020B0606030504020204" pitchFamily="34" charset="0"/>
                <a:ea typeface="Open Sans" panose="020B0606030504020204" pitchFamily="34" charset="0"/>
                <a:cs typeface="Open Sans" panose="020B0606030504020204" pitchFamily="34" charset="0"/>
              </a:rPr>
              <a:t>The amount and decision is at the discretion of the PI/department.</a:t>
            </a:r>
          </a:p>
          <a:p>
            <a:r>
              <a:rPr lang="en-US" sz="2000" kern="0" dirty="0">
                <a:solidFill>
                  <a:schemeClr val="tx2"/>
                </a:solidFill>
                <a:latin typeface="Open Sans" panose="020B0606030504020204" pitchFamily="34" charset="0"/>
                <a:ea typeface="Open Sans" panose="020B0606030504020204" pitchFamily="34" charset="0"/>
                <a:cs typeface="Open Sans" panose="020B0606030504020204" pitchFamily="34" charset="0"/>
              </a:rPr>
              <a:t>Vacation time off for the purpose of attending appointments, hearings, and/or proceedings related to immigration or citizenship status of the Postdoctoral Scholar or their spouse, registered domestic partner, child or parent scheduled by federal immigration officials or the U.S. Department of State will not be unreasonably denied. </a:t>
            </a:r>
          </a:p>
          <a:p>
            <a:pPr lvl="1"/>
            <a:r>
              <a:rPr lang="en-US" sz="1800" b="0" kern="0" dirty="0">
                <a:solidFill>
                  <a:schemeClr val="tx2"/>
                </a:solidFill>
                <a:latin typeface="Open Sans" panose="020B0606030504020204" pitchFamily="34" charset="0"/>
                <a:ea typeface="Open Sans" panose="020B0606030504020204" pitchFamily="34" charset="0"/>
                <a:cs typeface="Open Sans" panose="020B0606030504020204" pitchFamily="34" charset="0"/>
              </a:rPr>
              <a:t>All vacation time off requests must be submitted according to departmental policy. </a:t>
            </a:r>
          </a:p>
          <a:p>
            <a:endParaRPr lang="en-US" dirty="0">
              <a:solidFill>
                <a:schemeClr val="tx2"/>
              </a:solidFill>
            </a:endParaRPr>
          </a:p>
        </p:txBody>
      </p:sp>
    </p:spTree>
    <p:extLst>
      <p:ext uri="{BB962C8B-B14F-4D97-AF65-F5344CB8AC3E}">
        <p14:creationId xmlns:p14="http://schemas.microsoft.com/office/powerpoint/2010/main" val="20307850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888575-2CBE-C8D8-0A92-C5D39845B40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5A18045-A7D2-2990-1517-B9B9566E8370}"/>
              </a:ext>
            </a:extLst>
          </p:cNvPr>
          <p:cNvSpPr>
            <a:spLocks noGrp="1"/>
          </p:cNvSpPr>
          <p:nvPr>
            <p:ph type="title"/>
          </p:nvPr>
        </p:nvSpPr>
        <p:spPr>
          <a:xfrm>
            <a:off x="671756" y="371511"/>
            <a:ext cx="8197114" cy="991998"/>
          </a:xfrm>
        </p:spPr>
        <p:txBody>
          <a:bodyPr/>
          <a:lstStyle/>
          <a:p>
            <a:r>
              <a:rPr lang="en-US" dirty="0"/>
              <a:t>MOU: IMMIGRATION STATUS AND VISAS CONTINUED</a:t>
            </a:r>
          </a:p>
        </p:txBody>
      </p:sp>
      <p:sp>
        <p:nvSpPr>
          <p:cNvPr id="4" name="Text Placeholder 3">
            <a:extLst>
              <a:ext uri="{FF2B5EF4-FFF2-40B4-BE49-F238E27FC236}">
                <a16:creationId xmlns:a16="http://schemas.microsoft.com/office/drawing/2014/main" id="{004F0558-A615-E4E4-97EE-10D29266B52A}"/>
              </a:ext>
            </a:extLst>
          </p:cNvPr>
          <p:cNvSpPr>
            <a:spLocks noGrp="1"/>
          </p:cNvSpPr>
          <p:nvPr>
            <p:ph type="body" sz="quarter" idx="12"/>
          </p:nvPr>
        </p:nvSpPr>
        <p:spPr/>
        <p:txBody>
          <a:bodyPr/>
          <a:lstStyle/>
          <a:p>
            <a:r>
              <a:rPr lang="en-US" dirty="0"/>
              <a:t>UPDATES</a:t>
            </a:r>
          </a:p>
        </p:txBody>
      </p:sp>
      <p:sp>
        <p:nvSpPr>
          <p:cNvPr id="3" name="Text Placeholder 2">
            <a:extLst>
              <a:ext uri="{FF2B5EF4-FFF2-40B4-BE49-F238E27FC236}">
                <a16:creationId xmlns:a16="http://schemas.microsoft.com/office/drawing/2014/main" id="{0075E6A9-3E8C-3762-94EC-0EF4BDD6721B}"/>
              </a:ext>
            </a:extLst>
          </p:cNvPr>
          <p:cNvSpPr>
            <a:spLocks noGrp="1"/>
          </p:cNvSpPr>
          <p:nvPr>
            <p:ph type="body" sz="quarter" idx="11"/>
          </p:nvPr>
        </p:nvSpPr>
        <p:spPr>
          <a:xfrm>
            <a:off x="659305" y="2141838"/>
            <a:ext cx="8197114" cy="4248452"/>
          </a:xfrm>
        </p:spPr>
        <p:txBody>
          <a:bodyPr/>
          <a:lstStyle/>
          <a:p>
            <a:r>
              <a:rPr lang="en-US" sz="1800" kern="0" dirty="0">
                <a:solidFill>
                  <a:schemeClr val="tx2"/>
                </a:solidFill>
                <a:latin typeface="Open Sans" panose="020B0606030504020204" pitchFamily="34" charset="0"/>
                <a:ea typeface="Open Sans" panose="020B0606030504020204" pitchFamily="34" charset="0"/>
                <a:cs typeface="Open Sans" panose="020B0606030504020204" pitchFamily="34" charset="0"/>
              </a:rPr>
              <a:t>If the University is not able to continue to lawfully employ a Postdoctoral Scholar as a result of the Postdoctoral Scholar’s immigration status, upon request, the University agrees to meet with the Postdoctoral Scholar and the Union to discuss possible re-employment scenarios. </a:t>
            </a:r>
          </a:p>
          <a:p>
            <a:r>
              <a:rPr lang="en-US" sz="1800" kern="0" dirty="0">
                <a:solidFill>
                  <a:schemeClr val="tx2"/>
                </a:solidFill>
                <a:latin typeface="Open Sans" panose="020B0606030504020204" pitchFamily="34" charset="0"/>
                <a:ea typeface="Open Sans" panose="020B0606030504020204" pitchFamily="34" charset="0"/>
                <a:cs typeface="Open Sans" panose="020B0606030504020204" pitchFamily="34" charset="0"/>
              </a:rPr>
              <a:t>If possible and upon request, the department will hold open the Postdoctoral Scholar position for up to 30 calendar days. </a:t>
            </a:r>
          </a:p>
          <a:p>
            <a:pPr lvl="1"/>
            <a:r>
              <a:rPr lang="en-US" sz="1600" b="0" kern="0" dirty="0">
                <a:solidFill>
                  <a:schemeClr val="tx2"/>
                </a:solidFill>
                <a:latin typeface="Open Sans" panose="020B0606030504020204" pitchFamily="34" charset="0"/>
                <a:ea typeface="Open Sans" panose="020B0606030504020204" pitchFamily="34" charset="0"/>
                <a:cs typeface="Open Sans" panose="020B0606030504020204" pitchFamily="34" charset="0"/>
              </a:rPr>
              <a:t>The ability to hold open the Postdoctoral Scholar position and any determination of whether to re-employ a Postdoctoral Scholar is not subject to the grievance process. </a:t>
            </a:r>
          </a:p>
          <a:p>
            <a:r>
              <a:rPr lang="en-US" sz="1800" kern="0" dirty="0">
                <a:solidFill>
                  <a:schemeClr val="tx2"/>
                </a:solidFill>
                <a:latin typeface="Open Sans" panose="020B0606030504020204" pitchFamily="34" charset="0"/>
                <a:ea typeface="Open Sans" panose="020B0606030504020204" pitchFamily="34" charset="0"/>
                <a:cs typeface="Open Sans" panose="020B0606030504020204" pitchFamily="34" charset="0"/>
              </a:rPr>
              <a:t>The hiring unit may choose to sponsor the visa for the maximum period allowed by both: </a:t>
            </a:r>
          </a:p>
          <a:p>
            <a:pPr lvl="1"/>
            <a:r>
              <a:rPr lang="en-US" sz="1600" b="0" kern="0" dirty="0">
                <a:solidFill>
                  <a:schemeClr val="tx2"/>
                </a:solidFill>
                <a:latin typeface="Open Sans" panose="020B0606030504020204" pitchFamily="34" charset="0"/>
                <a:ea typeface="Open Sans" panose="020B0606030504020204" pitchFamily="34" charset="0"/>
                <a:cs typeface="Open Sans" panose="020B0606030504020204" pitchFamily="34" charset="0"/>
              </a:rPr>
              <a:t>(a) UW appointment eligibility limitations, including the provisions of the collective bargaining agreement, and </a:t>
            </a:r>
          </a:p>
          <a:p>
            <a:pPr lvl="1"/>
            <a:r>
              <a:rPr lang="en-US" sz="1600" b="0" kern="0" dirty="0">
                <a:solidFill>
                  <a:schemeClr val="tx2"/>
                </a:solidFill>
                <a:latin typeface="Open Sans" panose="020B0606030504020204" pitchFamily="34" charset="0"/>
                <a:ea typeface="Open Sans" panose="020B0606030504020204" pitchFamily="34" charset="0"/>
                <a:cs typeface="Open Sans" panose="020B0606030504020204" pitchFamily="34" charset="0"/>
              </a:rPr>
              <a:t>(b) U.S. immigration law.</a:t>
            </a:r>
          </a:p>
          <a:p>
            <a:endParaRPr lang="en-US" dirty="0">
              <a:solidFill>
                <a:schemeClr val="tx2"/>
              </a:solidFill>
            </a:endParaRPr>
          </a:p>
        </p:txBody>
      </p:sp>
    </p:spTree>
    <p:extLst>
      <p:ext uri="{BB962C8B-B14F-4D97-AF65-F5344CB8AC3E}">
        <p14:creationId xmlns:p14="http://schemas.microsoft.com/office/powerpoint/2010/main" val="13531661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B5B293-E831-9DF9-22BC-4822FF123A0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08C6509-0C6F-03AA-06EC-E330DE9367BB}"/>
              </a:ext>
            </a:extLst>
          </p:cNvPr>
          <p:cNvSpPr>
            <a:spLocks noGrp="1"/>
          </p:cNvSpPr>
          <p:nvPr>
            <p:ph type="title"/>
          </p:nvPr>
        </p:nvSpPr>
        <p:spPr>
          <a:xfrm>
            <a:off x="671756" y="371511"/>
            <a:ext cx="8197114" cy="991998"/>
          </a:xfrm>
        </p:spPr>
        <p:txBody>
          <a:bodyPr/>
          <a:lstStyle/>
          <a:p>
            <a:r>
              <a:rPr lang="en-US" dirty="0"/>
              <a:t>MOU: POSTDOCTORAL SCHOLAR PAID DIRECT </a:t>
            </a:r>
          </a:p>
        </p:txBody>
      </p:sp>
      <p:sp>
        <p:nvSpPr>
          <p:cNvPr id="4" name="Text Placeholder 3">
            <a:extLst>
              <a:ext uri="{FF2B5EF4-FFF2-40B4-BE49-F238E27FC236}">
                <a16:creationId xmlns:a16="http://schemas.microsoft.com/office/drawing/2014/main" id="{BE0C8591-D66E-79A7-AB01-103A112FED5B}"/>
              </a:ext>
            </a:extLst>
          </p:cNvPr>
          <p:cNvSpPr>
            <a:spLocks noGrp="1"/>
          </p:cNvSpPr>
          <p:nvPr>
            <p:ph type="body" sz="quarter" idx="12"/>
          </p:nvPr>
        </p:nvSpPr>
        <p:spPr/>
        <p:txBody>
          <a:bodyPr/>
          <a:lstStyle/>
          <a:p>
            <a:r>
              <a:rPr lang="en-US" dirty="0"/>
              <a:t>UPDATED ELIGIBILITY FOR $500/MONTH HEALTHCARE STIPEND</a:t>
            </a:r>
          </a:p>
        </p:txBody>
      </p:sp>
      <p:sp>
        <p:nvSpPr>
          <p:cNvPr id="3" name="Text Placeholder 2">
            <a:extLst>
              <a:ext uri="{FF2B5EF4-FFF2-40B4-BE49-F238E27FC236}">
                <a16:creationId xmlns:a16="http://schemas.microsoft.com/office/drawing/2014/main" id="{834CCBC7-637B-2E25-1B73-680C31E8C740}"/>
              </a:ext>
            </a:extLst>
          </p:cNvPr>
          <p:cNvSpPr>
            <a:spLocks noGrp="1"/>
          </p:cNvSpPr>
          <p:nvPr>
            <p:ph type="body" sz="quarter" idx="11"/>
          </p:nvPr>
        </p:nvSpPr>
        <p:spPr>
          <a:xfrm>
            <a:off x="659305" y="2141838"/>
            <a:ext cx="8197114" cy="4248452"/>
          </a:xfrm>
        </p:spPr>
        <p:txBody>
          <a:bodyPr/>
          <a:lstStyle/>
          <a:p>
            <a:r>
              <a:rPr lang="en-US" sz="1800" dirty="0"/>
              <a:t>Individuals receiving the minimum up to $68,460 will receive the full amount</a:t>
            </a:r>
          </a:p>
          <a:p>
            <a:r>
              <a:rPr lang="en-US" sz="1800" dirty="0"/>
              <a:t>Individuals receiving more than $68,460 but less than $74,460 from their non-UW entity/funding source will receive the difference between these amounts. </a:t>
            </a:r>
          </a:p>
          <a:p>
            <a:pPr lvl="1"/>
            <a:r>
              <a:rPr lang="en-US" sz="1800" b="0" dirty="0"/>
              <a:t>For example, an individual receiving $70,000 would receive a $372 stipend (($74,460-$70,000)/12) per month from the University. </a:t>
            </a:r>
          </a:p>
          <a:p>
            <a:r>
              <a:rPr lang="en-US" sz="1800" dirty="0"/>
              <a:t>Individuals receiving more than or equal to $74,460 ($68,460 current Postdoctoral Scholar minimum plus this $500 stipend calculated on an annual basis) from their non-UW entity/funding source are NOT eligible for this stipend. </a:t>
            </a:r>
          </a:p>
          <a:p>
            <a:pPr marL="0" indent="0">
              <a:buNone/>
            </a:pPr>
            <a:endParaRPr lang="en-US" dirty="0">
              <a:solidFill>
                <a:schemeClr val="tx2"/>
              </a:solidFill>
            </a:endParaRPr>
          </a:p>
        </p:txBody>
      </p:sp>
    </p:spTree>
    <p:extLst>
      <p:ext uri="{BB962C8B-B14F-4D97-AF65-F5344CB8AC3E}">
        <p14:creationId xmlns:p14="http://schemas.microsoft.com/office/powerpoint/2010/main" val="15161782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74086A-57F7-957C-3698-506B7BB3F8D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B1E1444-D858-C48B-F702-DE1B6B81B099}"/>
              </a:ext>
            </a:extLst>
          </p:cNvPr>
          <p:cNvSpPr>
            <a:spLocks noGrp="1"/>
          </p:cNvSpPr>
          <p:nvPr>
            <p:ph type="title"/>
          </p:nvPr>
        </p:nvSpPr>
        <p:spPr>
          <a:xfrm>
            <a:off x="671756" y="371511"/>
            <a:ext cx="8197114" cy="991998"/>
          </a:xfrm>
        </p:spPr>
        <p:txBody>
          <a:bodyPr/>
          <a:lstStyle/>
          <a:p>
            <a:r>
              <a:rPr lang="en-US" dirty="0"/>
              <a:t>MOU: OVERTIME</a:t>
            </a:r>
          </a:p>
        </p:txBody>
      </p:sp>
      <p:sp>
        <p:nvSpPr>
          <p:cNvPr id="4" name="Text Placeholder 3">
            <a:extLst>
              <a:ext uri="{FF2B5EF4-FFF2-40B4-BE49-F238E27FC236}">
                <a16:creationId xmlns:a16="http://schemas.microsoft.com/office/drawing/2014/main" id="{26D8F14B-6340-708A-F836-9BFC148CF930}"/>
              </a:ext>
            </a:extLst>
          </p:cNvPr>
          <p:cNvSpPr>
            <a:spLocks noGrp="1"/>
          </p:cNvSpPr>
          <p:nvPr>
            <p:ph type="body" sz="quarter" idx="12"/>
          </p:nvPr>
        </p:nvSpPr>
        <p:spPr/>
        <p:txBody>
          <a:bodyPr/>
          <a:lstStyle/>
          <a:p>
            <a:r>
              <a:rPr lang="en-US" dirty="0"/>
              <a:t>UPDATED</a:t>
            </a:r>
          </a:p>
        </p:txBody>
      </p:sp>
      <p:sp>
        <p:nvSpPr>
          <p:cNvPr id="3" name="Text Placeholder 2">
            <a:extLst>
              <a:ext uri="{FF2B5EF4-FFF2-40B4-BE49-F238E27FC236}">
                <a16:creationId xmlns:a16="http://schemas.microsoft.com/office/drawing/2014/main" id="{E7319D54-4DA6-86BF-7089-32E8F55AC586}"/>
              </a:ext>
            </a:extLst>
          </p:cNvPr>
          <p:cNvSpPr>
            <a:spLocks noGrp="1"/>
          </p:cNvSpPr>
          <p:nvPr>
            <p:ph type="body" sz="quarter" idx="11"/>
          </p:nvPr>
        </p:nvSpPr>
        <p:spPr>
          <a:xfrm>
            <a:off x="659305" y="2141838"/>
            <a:ext cx="8197114" cy="4248452"/>
          </a:xfrm>
        </p:spPr>
        <p:txBody>
          <a:bodyPr/>
          <a:lstStyle/>
          <a:p>
            <a:r>
              <a:rPr lang="en-US" sz="1800" dirty="0"/>
              <a:t>Individuals FLSA non-exempt Postdoctoral Scholars are overtime eligible. Overtime eligible Postdoctoral Scholars must track the total number of hours they worked and account for the time they did not work (e.g. paid time off, holidays, unpaid time off).</a:t>
            </a:r>
          </a:p>
          <a:p>
            <a:pPr lvl="1"/>
            <a:r>
              <a:rPr lang="en-US" sz="1600" b="0" dirty="0"/>
              <a:t>See the </a:t>
            </a:r>
            <a:r>
              <a:rPr lang="en-US" sz="1600" b="0" dirty="0">
                <a:hlinkClick r:id="rId3">
                  <a:extLst>
                    <a:ext uri="{A12FA001-AC4F-418D-AE19-62706E023703}">
                      <ahyp:hlinkClr xmlns:ahyp="http://schemas.microsoft.com/office/drawing/2018/hyperlinkcolor" val="tx"/>
                    </a:ext>
                  </a:extLst>
                </a:hlinkClick>
              </a:rPr>
              <a:t>MOU- Overtime </a:t>
            </a:r>
            <a:r>
              <a:rPr lang="en-US" sz="1600" b="0" dirty="0"/>
              <a:t>in the contract and the </a:t>
            </a:r>
            <a:r>
              <a:rPr lang="en-US" sz="1600" b="0" dirty="0">
                <a:hlinkClick r:id="rId4">
                  <a:extLst>
                    <a:ext uri="{A12FA001-AC4F-418D-AE19-62706E023703}">
                      <ahyp:hlinkClr xmlns:ahyp="http://schemas.microsoft.com/office/drawing/2018/hyperlinkcolor" val="tx"/>
                    </a:ext>
                  </a:extLst>
                </a:hlinkClick>
              </a:rPr>
              <a:t>Postdoc Overtime PowerPoint </a:t>
            </a:r>
            <a:r>
              <a:rPr lang="en-US" sz="1600" b="0" dirty="0"/>
              <a:t>for more manager information.</a:t>
            </a:r>
          </a:p>
          <a:p>
            <a:r>
              <a:rPr lang="en-US" sz="1800" dirty="0"/>
              <a:t>FOR NEW EMPLOYEES: The University will encourage Postdoctoral Scholars to take available training within one (1) month of becoming overtime eligible or being hired at into an overtime eligible Postdoctoral Scholar position. </a:t>
            </a:r>
          </a:p>
          <a:p>
            <a:pPr lvl="1"/>
            <a:r>
              <a:rPr lang="en-US" sz="1600" b="0" dirty="0"/>
              <a:t>See </a:t>
            </a:r>
            <a:r>
              <a:rPr lang="en-US" sz="1600" b="0" dirty="0">
                <a:hlinkClick r:id="rId5"/>
              </a:rPr>
              <a:t>Postdoc Overtime Training Powerpoint</a:t>
            </a:r>
            <a:r>
              <a:rPr lang="en-US" sz="1600" b="0" dirty="0"/>
              <a:t>.</a:t>
            </a:r>
          </a:p>
          <a:p>
            <a:endParaRPr lang="en-US" dirty="0">
              <a:solidFill>
                <a:schemeClr val="tx2"/>
              </a:solidFill>
            </a:endParaRPr>
          </a:p>
        </p:txBody>
      </p:sp>
    </p:spTree>
    <p:extLst>
      <p:ext uri="{BB962C8B-B14F-4D97-AF65-F5344CB8AC3E}">
        <p14:creationId xmlns:p14="http://schemas.microsoft.com/office/powerpoint/2010/main" val="2053216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Ref idx="1001">
        <a:schemeClr val="bg2"/>
      </p:bgRef>
    </p:bg>
    <p:spTree>
      <p:nvGrpSpPr>
        <p:cNvPr id="1" name="">
          <a:extLst>
            <a:ext uri="{FF2B5EF4-FFF2-40B4-BE49-F238E27FC236}">
              <a16:creationId xmlns:a16="http://schemas.microsoft.com/office/drawing/2014/main" id="{4FF8DB62-C469-D5DA-09DE-7C7C2265048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1BE0432-B10C-ABD8-E485-01815F8CCBC1}"/>
              </a:ext>
            </a:extLst>
          </p:cNvPr>
          <p:cNvSpPr>
            <a:spLocks noGrp="1"/>
          </p:cNvSpPr>
          <p:nvPr>
            <p:ph type="title"/>
          </p:nvPr>
        </p:nvSpPr>
        <p:spPr/>
        <p:txBody>
          <a:bodyPr/>
          <a:lstStyle/>
          <a:p>
            <a:r>
              <a:rPr lang="en-US" dirty="0"/>
              <a:t>FOR MORE INFORMATION</a:t>
            </a:r>
          </a:p>
        </p:txBody>
      </p:sp>
      <p:sp>
        <p:nvSpPr>
          <p:cNvPr id="6" name="Text Placeholder 5">
            <a:extLst>
              <a:ext uri="{FF2B5EF4-FFF2-40B4-BE49-F238E27FC236}">
                <a16:creationId xmlns:a16="http://schemas.microsoft.com/office/drawing/2014/main" id="{FE51E632-367A-50BB-DA90-12A43B70EDB0}"/>
              </a:ext>
            </a:extLst>
          </p:cNvPr>
          <p:cNvSpPr>
            <a:spLocks noGrp="1"/>
          </p:cNvSpPr>
          <p:nvPr>
            <p:ph type="body" sz="quarter" idx="11"/>
          </p:nvPr>
        </p:nvSpPr>
        <p:spPr/>
        <p:txBody>
          <a:bodyPr/>
          <a:lstStyle/>
          <a:p>
            <a:r>
              <a:rPr lang="en-US" dirty="0"/>
              <a:t>Contract is available on the Labor Relations website</a:t>
            </a:r>
          </a:p>
          <a:p>
            <a:pPr lvl="1"/>
            <a:r>
              <a:rPr lang="en-US" b="0" dirty="0">
                <a:hlinkClick r:id="rId3"/>
              </a:rPr>
              <a:t>hr.uw.edu/labor/academic-and-student-unions/uaw-postdocs/uaw-postdoc-contract</a:t>
            </a:r>
            <a:endParaRPr lang="en-US" b="0" dirty="0"/>
          </a:p>
          <a:p>
            <a:r>
              <a:rPr lang="en-US" dirty="0"/>
              <a:t>Questions? Reach out to:</a:t>
            </a:r>
          </a:p>
          <a:p>
            <a:pPr lvl="1"/>
            <a:r>
              <a:rPr lang="en-US" b="0" dirty="0"/>
              <a:t>Labor Relations: </a:t>
            </a:r>
            <a:r>
              <a:rPr lang="en-US" b="0" dirty="0">
                <a:hlinkClick r:id="rId4"/>
              </a:rPr>
              <a:t>laborrel@uw.edu</a:t>
            </a:r>
            <a:endParaRPr lang="en-US" b="0" dirty="0"/>
          </a:p>
          <a:p>
            <a:pPr lvl="1"/>
            <a:r>
              <a:rPr lang="en-US" b="0" dirty="0"/>
              <a:t>Jennifer Mallahan: </a:t>
            </a:r>
            <a:r>
              <a:rPr lang="en-US" b="0" dirty="0">
                <a:hlinkClick r:id="rId5"/>
              </a:rPr>
              <a:t>mallaj@uw.edu</a:t>
            </a:r>
            <a:endParaRPr lang="en-US" b="0" dirty="0"/>
          </a:p>
          <a:p>
            <a:pPr lvl="1"/>
            <a:r>
              <a:rPr lang="en-US" b="0" dirty="0"/>
              <a:t>Trevor Thompson: </a:t>
            </a:r>
            <a:r>
              <a:rPr lang="en-US" b="0" dirty="0">
                <a:hlinkClick r:id="rId6"/>
              </a:rPr>
              <a:t>trevort2@uw.edu</a:t>
            </a:r>
            <a:endParaRPr lang="en-US" b="0" dirty="0"/>
          </a:p>
        </p:txBody>
      </p:sp>
    </p:spTree>
    <p:extLst>
      <p:ext uri="{BB962C8B-B14F-4D97-AF65-F5344CB8AC3E}">
        <p14:creationId xmlns:p14="http://schemas.microsoft.com/office/powerpoint/2010/main" val="3050062098"/>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5506307-92FA-1B5C-633A-3378E8EAFD2B}"/>
              </a:ext>
            </a:extLst>
          </p:cNvPr>
          <p:cNvSpPr>
            <a:spLocks noGrp="1"/>
          </p:cNvSpPr>
          <p:nvPr>
            <p:ph type="title"/>
          </p:nvPr>
        </p:nvSpPr>
        <p:spPr/>
        <p:txBody>
          <a:bodyPr/>
          <a:lstStyle/>
          <a:p>
            <a:r>
              <a:rPr lang="en-US" dirty="0"/>
              <a:t>EMPLOYEES COVERED UNDER THIS AGREEMENT</a:t>
            </a:r>
          </a:p>
        </p:txBody>
      </p:sp>
      <p:sp>
        <p:nvSpPr>
          <p:cNvPr id="2" name="Text Placeholder 1">
            <a:extLst>
              <a:ext uri="{FF2B5EF4-FFF2-40B4-BE49-F238E27FC236}">
                <a16:creationId xmlns:a16="http://schemas.microsoft.com/office/drawing/2014/main" id="{88706A1B-B75C-AFE2-D7B6-7EC01E42EBF4}"/>
              </a:ext>
            </a:extLst>
          </p:cNvPr>
          <p:cNvSpPr>
            <a:spLocks noGrp="1"/>
          </p:cNvSpPr>
          <p:nvPr>
            <p:ph type="body" sz="quarter" idx="12"/>
          </p:nvPr>
        </p:nvSpPr>
        <p:spPr/>
        <p:txBody>
          <a:bodyPr/>
          <a:lstStyle/>
          <a:p>
            <a:r>
              <a:rPr lang="en-US" dirty="0"/>
              <a:t>The bargaining unit includes:</a:t>
            </a:r>
          </a:p>
          <a:p>
            <a:endParaRPr lang="en-US" dirty="0"/>
          </a:p>
        </p:txBody>
      </p:sp>
      <p:sp>
        <p:nvSpPr>
          <p:cNvPr id="6" name="Text Placeholder 5">
            <a:extLst>
              <a:ext uri="{FF2B5EF4-FFF2-40B4-BE49-F238E27FC236}">
                <a16:creationId xmlns:a16="http://schemas.microsoft.com/office/drawing/2014/main" id="{198892E0-974E-7E08-7F98-B45839867434}"/>
              </a:ext>
            </a:extLst>
          </p:cNvPr>
          <p:cNvSpPr>
            <a:spLocks noGrp="1"/>
          </p:cNvSpPr>
          <p:nvPr>
            <p:ph type="body" sz="quarter" idx="11"/>
          </p:nvPr>
        </p:nvSpPr>
        <p:spPr/>
        <p:txBody>
          <a:bodyPr/>
          <a:lstStyle/>
          <a:p>
            <a:r>
              <a:rPr lang="en-US" dirty="0"/>
              <a:t>Postdoctoral Scholar (21641/23629)</a:t>
            </a:r>
          </a:p>
          <a:p>
            <a:r>
              <a:rPr lang="en-US" dirty="0"/>
              <a:t>Postdoctoral Scholar - Fellow (21642)</a:t>
            </a:r>
          </a:p>
          <a:p>
            <a:r>
              <a:rPr lang="en-US" dirty="0"/>
              <a:t>Postdoctoral Scholar – Paid Direct (21893)</a:t>
            </a:r>
          </a:p>
          <a:p>
            <a:r>
              <a:rPr lang="en-US" dirty="0"/>
              <a:t>Interim Postdoctoral Scholar (21643/23631)</a:t>
            </a:r>
          </a:p>
          <a:p>
            <a:r>
              <a:rPr lang="en-US" dirty="0"/>
              <a:t>Conditional Postdoctoral Scholar (21645)</a:t>
            </a:r>
          </a:p>
          <a:p>
            <a:r>
              <a:rPr lang="en-US" dirty="0"/>
              <a:t>Conditional Postdoctoral Scholar Fellow (21644)</a:t>
            </a:r>
          </a:p>
        </p:txBody>
      </p:sp>
    </p:spTree>
    <p:extLst>
      <p:ext uri="{BB962C8B-B14F-4D97-AF65-F5344CB8AC3E}">
        <p14:creationId xmlns:p14="http://schemas.microsoft.com/office/powerpoint/2010/main" val="13991373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7F51D52-D552-1178-8AC4-FB66B4F526E9}"/>
              </a:ext>
            </a:extLst>
          </p:cNvPr>
          <p:cNvSpPr>
            <a:spLocks noGrp="1"/>
          </p:cNvSpPr>
          <p:nvPr>
            <p:ph type="title"/>
          </p:nvPr>
        </p:nvSpPr>
        <p:spPr/>
        <p:txBody>
          <a:bodyPr/>
          <a:lstStyle/>
          <a:p>
            <a:r>
              <a:rPr lang="en-US" dirty="0"/>
              <a:t>CONTRACT DURATION</a:t>
            </a:r>
          </a:p>
        </p:txBody>
      </p:sp>
      <p:sp>
        <p:nvSpPr>
          <p:cNvPr id="2" name="Text Placeholder 1">
            <a:extLst>
              <a:ext uri="{FF2B5EF4-FFF2-40B4-BE49-F238E27FC236}">
                <a16:creationId xmlns:a16="http://schemas.microsoft.com/office/drawing/2014/main" id="{7F4ACDEB-C237-0969-D6BD-7C69D0C8206E}"/>
              </a:ext>
            </a:extLst>
          </p:cNvPr>
          <p:cNvSpPr>
            <a:spLocks noGrp="1"/>
          </p:cNvSpPr>
          <p:nvPr>
            <p:ph type="body" sz="quarter" idx="12"/>
          </p:nvPr>
        </p:nvSpPr>
        <p:spPr/>
        <p:txBody>
          <a:bodyPr/>
          <a:lstStyle/>
          <a:p>
            <a:r>
              <a:rPr lang="en-US" dirty="0"/>
              <a:t>The life of this contract is:</a:t>
            </a:r>
          </a:p>
          <a:p>
            <a:endParaRPr lang="en-US" dirty="0"/>
          </a:p>
        </p:txBody>
      </p:sp>
      <p:sp>
        <p:nvSpPr>
          <p:cNvPr id="8" name="Text Placeholder 7">
            <a:extLst>
              <a:ext uri="{FF2B5EF4-FFF2-40B4-BE49-F238E27FC236}">
                <a16:creationId xmlns:a16="http://schemas.microsoft.com/office/drawing/2014/main" id="{D85F2AD3-9EB2-71CC-828F-349418892BCA}"/>
              </a:ext>
            </a:extLst>
          </p:cNvPr>
          <p:cNvSpPr>
            <a:spLocks noGrp="1"/>
          </p:cNvSpPr>
          <p:nvPr>
            <p:ph type="body" sz="quarter" idx="11"/>
          </p:nvPr>
        </p:nvSpPr>
        <p:spPr/>
        <p:txBody>
          <a:bodyPr/>
          <a:lstStyle/>
          <a:p>
            <a:r>
              <a:rPr lang="en-US" dirty="0"/>
              <a:t>July 3, 2025 – August 31, 2026</a:t>
            </a:r>
          </a:p>
        </p:txBody>
      </p:sp>
    </p:spTree>
    <p:extLst>
      <p:ext uri="{BB962C8B-B14F-4D97-AF65-F5344CB8AC3E}">
        <p14:creationId xmlns:p14="http://schemas.microsoft.com/office/powerpoint/2010/main" val="3242094580"/>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30B905-52C0-0A90-B099-362BA1C8D791}"/>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88AB548D-4BD8-49E2-4FB4-0732E3AF94C8}"/>
              </a:ext>
            </a:extLst>
          </p:cNvPr>
          <p:cNvSpPr>
            <a:spLocks noGrp="1"/>
          </p:cNvSpPr>
          <p:nvPr>
            <p:ph type="title"/>
          </p:nvPr>
        </p:nvSpPr>
        <p:spPr/>
        <p:txBody>
          <a:bodyPr/>
          <a:lstStyle/>
          <a:p>
            <a:pPr>
              <a:spcAft>
                <a:spcPts val="600"/>
              </a:spcAft>
            </a:pPr>
            <a:r>
              <a:rPr lang="en-US" dirty="0"/>
              <a:t>ARTICLE 32: COMPENSATION</a:t>
            </a:r>
          </a:p>
        </p:txBody>
      </p:sp>
      <p:sp>
        <p:nvSpPr>
          <p:cNvPr id="2" name="Text Placeholder 1">
            <a:extLst>
              <a:ext uri="{FF2B5EF4-FFF2-40B4-BE49-F238E27FC236}">
                <a16:creationId xmlns:a16="http://schemas.microsoft.com/office/drawing/2014/main" id="{F1A9D5ED-010B-04B6-793F-214F9FAC5B40}"/>
              </a:ext>
            </a:extLst>
          </p:cNvPr>
          <p:cNvSpPr>
            <a:spLocks noGrp="1"/>
          </p:cNvSpPr>
          <p:nvPr>
            <p:ph type="body" sz="quarter" idx="12"/>
          </p:nvPr>
        </p:nvSpPr>
        <p:spPr/>
        <p:txBody>
          <a:bodyPr/>
          <a:lstStyle/>
          <a:p>
            <a:r>
              <a:rPr lang="en-US" dirty="0"/>
              <a:t>No change from the last contract</a:t>
            </a:r>
          </a:p>
          <a:p>
            <a:endParaRPr lang="en-US" dirty="0"/>
          </a:p>
        </p:txBody>
      </p:sp>
      <p:sp>
        <p:nvSpPr>
          <p:cNvPr id="3" name="Text Placeholder 2">
            <a:extLst>
              <a:ext uri="{FF2B5EF4-FFF2-40B4-BE49-F238E27FC236}">
                <a16:creationId xmlns:a16="http://schemas.microsoft.com/office/drawing/2014/main" id="{921931A6-D7D6-5783-E3F0-5860388A06E9}"/>
              </a:ext>
            </a:extLst>
          </p:cNvPr>
          <p:cNvSpPr>
            <a:spLocks noGrp="1"/>
          </p:cNvSpPr>
          <p:nvPr>
            <p:ph type="body" sz="quarter" idx="11"/>
          </p:nvPr>
        </p:nvSpPr>
        <p:spPr>
          <a:xfrm>
            <a:off x="659305" y="2320239"/>
            <a:ext cx="8197114" cy="2678939"/>
          </a:xfrm>
        </p:spPr>
        <p:txBody>
          <a:bodyPr/>
          <a:lstStyle/>
          <a:p>
            <a:pPr marL="0" indent="0">
              <a:buNone/>
            </a:pPr>
            <a:endParaRPr lang="en-US" b="0" dirty="0">
              <a:latin typeface="Open Sans" panose="020B0606030504020204" pitchFamily="34" charset="0"/>
              <a:ea typeface="Open Sans" panose="020B0606030504020204" pitchFamily="34" charset="0"/>
              <a:cs typeface="Open Sans" panose="020B0606030504020204" pitchFamily="34" charset="0"/>
            </a:endParaRPr>
          </a:p>
          <a:p>
            <a:r>
              <a:rPr lang="en-US" sz="2000" dirty="0">
                <a:latin typeface="Open Sans" panose="020B0606030504020204" pitchFamily="34" charset="0"/>
                <a:ea typeface="Open Sans" panose="020B0606030504020204" pitchFamily="34" charset="0"/>
                <a:cs typeface="Open Sans" panose="020B0606030504020204" pitchFamily="34" charset="0"/>
              </a:rPr>
              <a:t>Increases for Postdoctoral Scholars and Postdoctoral Scholar-Fellows are:</a:t>
            </a:r>
          </a:p>
          <a:p>
            <a:pPr lvl="1"/>
            <a:r>
              <a:rPr lang="en-US" sz="1600" b="0" dirty="0">
                <a:latin typeface="Open Sans" panose="020B0606030504020204" pitchFamily="34" charset="0"/>
                <a:ea typeface="Open Sans" panose="020B0606030504020204" pitchFamily="34" charset="0"/>
                <a:cs typeface="Open Sans" panose="020B0606030504020204" pitchFamily="34" charset="0"/>
              </a:rPr>
              <a:t>at the discretion of the supervisor  </a:t>
            </a:r>
          </a:p>
          <a:p>
            <a:pPr lvl="1"/>
            <a:r>
              <a:rPr lang="en-US" sz="1600" b="0" dirty="0">
                <a:latin typeface="Open Sans" panose="020B0606030504020204" pitchFamily="34" charset="0"/>
                <a:ea typeface="Open Sans" panose="020B0606030504020204" pitchFamily="34" charset="0"/>
                <a:cs typeface="Open Sans" panose="020B0606030504020204" pitchFamily="34" charset="0"/>
              </a:rPr>
              <a:t>dependent upon available funding</a:t>
            </a:r>
          </a:p>
          <a:p>
            <a:pPr marL="0" indent="0">
              <a:buNone/>
            </a:pPr>
            <a:endParaRPr lang="en-US" dirty="0"/>
          </a:p>
        </p:txBody>
      </p:sp>
      <p:graphicFrame>
        <p:nvGraphicFramePr>
          <p:cNvPr id="6" name="Table 5">
            <a:extLst>
              <a:ext uri="{FF2B5EF4-FFF2-40B4-BE49-F238E27FC236}">
                <a16:creationId xmlns:a16="http://schemas.microsoft.com/office/drawing/2014/main" id="{FC406A1B-DCBE-3AD9-AC16-2BD404A6A1D0}"/>
              </a:ext>
            </a:extLst>
          </p:cNvPr>
          <p:cNvGraphicFramePr>
            <a:graphicFrameLocks noGrp="1"/>
          </p:cNvGraphicFramePr>
          <p:nvPr>
            <p:extLst>
              <p:ext uri="{D42A27DB-BD31-4B8C-83A1-F6EECF244321}">
                <p14:modId xmlns:p14="http://schemas.microsoft.com/office/powerpoint/2010/main" val="1962827348"/>
              </p:ext>
            </p:extLst>
          </p:nvPr>
        </p:nvGraphicFramePr>
        <p:xfrm>
          <a:off x="659305" y="2141838"/>
          <a:ext cx="7617221" cy="2857340"/>
        </p:xfrm>
        <a:graphic>
          <a:graphicData uri="http://schemas.openxmlformats.org/drawingml/2006/table">
            <a:tbl>
              <a:tblPr firstRow="1" bandRow="1">
                <a:tableStyleId>{073A0DAA-6AF3-43AB-8588-CEC1D06C72B9}</a:tableStyleId>
              </a:tblPr>
              <a:tblGrid>
                <a:gridCol w="6137712">
                  <a:extLst>
                    <a:ext uri="{9D8B030D-6E8A-4147-A177-3AD203B41FA5}">
                      <a16:colId xmlns:a16="http://schemas.microsoft.com/office/drawing/2014/main" val="175648532"/>
                    </a:ext>
                  </a:extLst>
                </a:gridCol>
                <a:gridCol w="1479509">
                  <a:extLst>
                    <a:ext uri="{9D8B030D-6E8A-4147-A177-3AD203B41FA5}">
                      <a16:colId xmlns:a16="http://schemas.microsoft.com/office/drawing/2014/main" val="2579726916"/>
                    </a:ext>
                  </a:extLst>
                </a:gridCol>
              </a:tblGrid>
              <a:tr h="0">
                <a:tc>
                  <a:txBody>
                    <a:bodyPr/>
                    <a:lstStyle/>
                    <a:p>
                      <a:pPr marL="0" marR="0">
                        <a:lnSpc>
                          <a:spcPct val="105000"/>
                        </a:lnSpc>
                        <a:spcAft>
                          <a:spcPts val="800"/>
                        </a:spcAft>
                        <a:buNone/>
                      </a:pPr>
                      <a:r>
                        <a:rPr lang="en-US" sz="1400" b="1" u="none" kern="100" cap="none" spc="0" dirty="0">
                          <a:solidFill>
                            <a:schemeClr val="accent3"/>
                          </a:solidFill>
                          <a:effectLst/>
                          <a:latin typeface="Open Sans" panose="020B0606030504020204" pitchFamily="34" charset="0"/>
                          <a:ea typeface="Open Sans" panose="020B0606030504020204" pitchFamily="34" charset="0"/>
                          <a:cs typeface="Open Sans" panose="020B0606030504020204" pitchFamily="34" charset="0"/>
                        </a:rPr>
                        <a:t>TITLE</a:t>
                      </a:r>
                    </a:p>
                  </a:txBody>
                  <a:tcPr marL="166518" marR="96068" marT="128091" marB="128091"/>
                </a:tc>
                <a:tc>
                  <a:txBody>
                    <a:bodyPr/>
                    <a:lstStyle/>
                    <a:p>
                      <a:pPr marL="0" marR="0">
                        <a:lnSpc>
                          <a:spcPct val="105000"/>
                        </a:lnSpc>
                        <a:spcAft>
                          <a:spcPts val="800"/>
                        </a:spcAft>
                        <a:buNone/>
                      </a:pPr>
                      <a:r>
                        <a:rPr lang="en-US" sz="1400" b="1" u="none" kern="100" cap="none" spc="0" dirty="0">
                          <a:solidFill>
                            <a:schemeClr val="accent3"/>
                          </a:solidFill>
                          <a:effectLst/>
                          <a:latin typeface="Open Sans" panose="020B0606030504020204" pitchFamily="34" charset="0"/>
                          <a:ea typeface="Open Sans" panose="020B0606030504020204" pitchFamily="34" charset="0"/>
                          <a:cs typeface="Open Sans" panose="020B0606030504020204" pitchFamily="34" charset="0"/>
                        </a:rPr>
                        <a:t>SALARY MIN.</a:t>
                      </a:r>
                    </a:p>
                  </a:txBody>
                  <a:tcPr marL="166518" marR="96068" marT="128091" marB="128091"/>
                </a:tc>
                <a:extLst>
                  <a:ext uri="{0D108BD9-81ED-4DB2-BD59-A6C34878D82A}">
                    <a16:rowId xmlns:a16="http://schemas.microsoft.com/office/drawing/2014/main" val="678938621"/>
                  </a:ext>
                </a:extLst>
              </a:tr>
              <a:tr h="643945">
                <a:tc>
                  <a:txBody>
                    <a:bodyPr/>
                    <a:lstStyle/>
                    <a:p>
                      <a:pPr marL="0" marR="0">
                        <a:lnSpc>
                          <a:spcPct val="105000"/>
                        </a:lnSpc>
                        <a:spcAft>
                          <a:spcPts val="800"/>
                        </a:spcAft>
                        <a:buNone/>
                      </a:pPr>
                      <a:r>
                        <a:rPr lang="en-US" sz="1400" b="0" u="none" kern="0" cap="none" spc="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Postdoctoral Scholar</a:t>
                      </a:r>
                      <a:endParaRPr lang="en-US" sz="1400" b="0" u="none" kern="100" cap="none" spc="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endParaRPr>
                    </a:p>
                    <a:p>
                      <a:pPr marL="0" marR="0">
                        <a:lnSpc>
                          <a:spcPct val="105000"/>
                        </a:lnSpc>
                        <a:spcAft>
                          <a:spcPts val="800"/>
                        </a:spcAft>
                        <a:buNone/>
                      </a:pPr>
                      <a:r>
                        <a:rPr lang="en-US" sz="1400" b="0" u="none" kern="0" cap="none" spc="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Interim Postdoctoral Scholar</a:t>
                      </a:r>
                      <a:endParaRPr lang="en-US" sz="1400" b="0" u="none" kern="100" cap="none" spc="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endParaRPr>
                    </a:p>
                    <a:p>
                      <a:pPr marL="0" marR="0">
                        <a:lnSpc>
                          <a:spcPct val="105000"/>
                        </a:lnSpc>
                        <a:spcAft>
                          <a:spcPts val="800"/>
                        </a:spcAft>
                        <a:buNone/>
                      </a:pPr>
                      <a:r>
                        <a:rPr lang="en-US" sz="1400" b="0" u="none" kern="0" cap="none" spc="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Conditional Postdoctoral Scholar</a:t>
                      </a:r>
                      <a:endParaRPr lang="en-US" sz="1400" b="0" u="none" kern="100" cap="none" spc="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endParaRPr>
                    </a:p>
                  </a:txBody>
                  <a:tcPr marL="166518" marR="96068" marT="128091" marB="128091"/>
                </a:tc>
                <a:tc>
                  <a:txBody>
                    <a:bodyPr/>
                    <a:lstStyle/>
                    <a:p>
                      <a:pPr marL="0" marR="0">
                        <a:lnSpc>
                          <a:spcPct val="105000"/>
                        </a:lnSpc>
                        <a:spcAft>
                          <a:spcPts val="800"/>
                        </a:spcAft>
                        <a:buNone/>
                      </a:pPr>
                      <a:r>
                        <a:rPr lang="en-US" sz="1400" b="0" u="none" kern="0" cap="none" spc="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$68,460</a:t>
                      </a:r>
                      <a:endParaRPr lang="en-US" sz="1400" b="0" u="none" kern="100" cap="none" spc="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endParaRPr>
                    </a:p>
                  </a:txBody>
                  <a:tcPr marL="166518" marR="96068" marT="128091" marB="128091"/>
                </a:tc>
                <a:extLst>
                  <a:ext uri="{0D108BD9-81ED-4DB2-BD59-A6C34878D82A}">
                    <a16:rowId xmlns:a16="http://schemas.microsoft.com/office/drawing/2014/main" val="3075350788"/>
                  </a:ext>
                </a:extLst>
              </a:tr>
              <a:tr h="456953">
                <a:tc>
                  <a:txBody>
                    <a:bodyPr/>
                    <a:lstStyle/>
                    <a:p>
                      <a:pPr marL="0" marR="0">
                        <a:lnSpc>
                          <a:spcPct val="105000"/>
                        </a:lnSpc>
                        <a:spcAft>
                          <a:spcPts val="800"/>
                        </a:spcAft>
                        <a:buNone/>
                      </a:pPr>
                      <a:r>
                        <a:rPr lang="en-US" sz="1400" u="none" kern="0" cap="none" spc="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Postdoctoral Scholar – Fellow</a:t>
                      </a:r>
                      <a:endParaRPr lang="en-US" sz="1400" u="none" kern="100" cap="none" spc="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endParaRPr>
                    </a:p>
                    <a:p>
                      <a:pPr marL="0" marR="0">
                        <a:lnSpc>
                          <a:spcPct val="105000"/>
                        </a:lnSpc>
                        <a:spcAft>
                          <a:spcPts val="800"/>
                        </a:spcAft>
                        <a:buNone/>
                      </a:pPr>
                      <a:r>
                        <a:rPr lang="en-US" sz="1400" u="none" kern="0" cap="none" spc="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Conditional Postdoctoral Scholar Fellow</a:t>
                      </a:r>
                      <a:endParaRPr lang="en-US" sz="1400" u="none" kern="100" cap="none" spc="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endParaRPr>
                    </a:p>
                  </a:txBody>
                  <a:tcPr marL="166518" marR="96068" marT="128091" marB="128091"/>
                </a:tc>
                <a:tc>
                  <a:txBody>
                    <a:bodyPr/>
                    <a:lstStyle/>
                    <a:p>
                      <a:pPr marL="0" marR="0">
                        <a:lnSpc>
                          <a:spcPct val="105000"/>
                        </a:lnSpc>
                        <a:spcAft>
                          <a:spcPts val="800"/>
                        </a:spcAft>
                        <a:buNone/>
                      </a:pPr>
                      <a:r>
                        <a:rPr lang="en-US" sz="1400" u="none" kern="0" cap="none" spc="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$68,460</a:t>
                      </a:r>
                      <a:endParaRPr lang="en-US" sz="1400" u="none" kern="100" cap="none" spc="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endParaRPr>
                    </a:p>
                  </a:txBody>
                  <a:tcPr marL="166518" marR="96068" marT="128091" marB="128091"/>
                </a:tc>
                <a:extLst>
                  <a:ext uri="{0D108BD9-81ED-4DB2-BD59-A6C34878D82A}">
                    <a16:rowId xmlns:a16="http://schemas.microsoft.com/office/drawing/2014/main" val="1295690501"/>
                  </a:ext>
                </a:extLst>
              </a:tr>
              <a:tr h="0">
                <a:tc>
                  <a:txBody>
                    <a:bodyPr/>
                    <a:lstStyle/>
                    <a:p>
                      <a:pPr marL="0" marR="0">
                        <a:lnSpc>
                          <a:spcPct val="105000"/>
                        </a:lnSpc>
                        <a:spcAft>
                          <a:spcPts val="800"/>
                        </a:spcAft>
                        <a:buNone/>
                      </a:pPr>
                      <a:r>
                        <a:rPr lang="en-US" sz="1400" u="none" kern="0" cap="none" spc="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Postdoctoral Scholar Paid Direct (PDR)</a:t>
                      </a:r>
                      <a:endParaRPr lang="en-US" sz="1400" u="none" kern="100" cap="none" spc="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endParaRPr>
                    </a:p>
                  </a:txBody>
                  <a:tcPr marL="166518" marR="96068" marT="128091" marB="128091"/>
                </a:tc>
                <a:tc>
                  <a:txBody>
                    <a:bodyPr/>
                    <a:lstStyle/>
                    <a:p>
                      <a:pPr marL="0" marR="0">
                        <a:lnSpc>
                          <a:spcPct val="105000"/>
                        </a:lnSpc>
                        <a:spcAft>
                          <a:spcPts val="800"/>
                        </a:spcAft>
                        <a:buNone/>
                      </a:pPr>
                      <a:r>
                        <a:rPr lang="en-US" sz="1400" u="none" kern="0" cap="none" spc="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$56,484</a:t>
                      </a:r>
                      <a:endParaRPr lang="en-US" sz="1400" u="none" kern="100" cap="none" spc="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endParaRPr>
                    </a:p>
                  </a:txBody>
                  <a:tcPr marL="166518" marR="96068" marT="128091" marB="128091"/>
                </a:tc>
                <a:extLst>
                  <a:ext uri="{0D108BD9-81ED-4DB2-BD59-A6C34878D82A}">
                    <a16:rowId xmlns:a16="http://schemas.microsoft.com/office/drawing/2014/main" val="2040814793"/>
                  </a:ext>
                </a:extLst>
              </a:tr>
            </a:tbl>
          </a:graphicData>
        </a:graphic>
      </p:graphicFrame>
      <p:sp>
        <p:nvSpPr>
          <p:cNvPr id="9" name="TextBox 8">
            <a:extLst>
              <a:ext uri="{FF2B5EF4-FFF2-40B4-BE49-F238E27FC236}">
                <a16:creationId xmlns:a16="http://schemas.microsoft.com/office/drawing/2014/main" id="{93F7E283-6591-EE5B-655C-D9B64984D039}"/>
              </a:ext>
            </a:extLst>
          </p:cNvPr>
          <p:cNvSpPr txBox="1"/>
          <p:nvPr/>
        </p:nvSpPr>
        <p:spPr>
          <a:xfrm>
            <a:off x="305361" y="5177579"/>
            <a:ext cx="8461932" cy="1292662"/>
          </a:xfrm>
          <a:prstGeom prst="rect">
            <a:avLst/>
          </a:prstGeom>
          <a:noFill/>
        </p:spPr>
        <p:txBody>
          <a:bodyPr wrap="none" rtlCol="0">
            <a:spAutoFit/>
          </a:bodyPr>
          <a:lstStyle/>
          <a:p>
            <a:r>
              <a:rPr lang="en-US" sz="2000" dirty="0">
                <a:latin typeface="Open Sans" panose="020B0606030504020204" pitchFamily="34" charset="0"/>
                <a:ea typeface="Open Sans" panose="020B0606030504020204" pitchFamily="34" charset="0"/>
                <a:cs typeface="Open Sans" panose="020B0606030504020204" pitchFamily="34" charset="0"/>
              </a:rPr>
              <a:t>Increases for Postdoctoral Scholars and Postdoctoral Scholar-Fellows </a:t>
            </a:r>
          </a:p>
          <a:p>
            <a:r>
              <a:rPr lang="en-US" sz="2000" dirty="0">
                <a:latin typeface="Open Sans" panose="020B0606030504020204" pitchFamily="34" charset="0"/>
                <a:ea typeface="Open Sans" panose="020B0606030504020204" pitchFamily="34" charset="0"/>
                <a:cs typeface="Open Sans" panose="020B0606030504020204" pitchFamily="34" charset="0"/>
              </a:rPr>
              <a:t>Are at the discretion of the supervisor and dependent upon available </a:t>
            </a:r>
          </a:p>
          <a:p>
            <a:r>
              <a:rPr lang="en-US" sz="2000" dirty="0">
                <a:latin typeface="Open Sans" panose="020B0606030504020204" pitchFamily="34" charset="0"/>
                <a:ea typeface="Open Sans" panose="020B0606030504020204" pitchFamily="34" charset="0"/>
                <a:cs typeface="Open Sans" panose="020B0606030504020204" pitchFamily="34" charset="0"/>
              </a:rPr>
              <a:t>funding.</a:t>
            </a:r>
          </a:p>
          <a:p>
            <a:endParaRPr lang="en-US" dirty="0"/>
          </a:p>
        </p:txBody>
      </p:sp>
    </p:spTree>
    <p:extLst>
      <p:ext uri="{BB962C8B-B14F-4D97-AF65-F5344CB8AC3E}">
        <p14:creationId xmlns:p14="http://schemas.microsoft.com/office/powerpoint/2010/main" val="14810032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6ED647-E3CB-5148-B5FB-2425F5CF86D7}"/>
              </a:ext>
            </a:extLst>
          </p:cNvPr>
          <p:cNvSpPr>
            <a:spLocks noGrp="1"/>
          </p:cNvSpPr>
          <p:nvPr>
            <p:ph type="title"/>
          </p:nvPr>
        </p:nvSpPr>
        <p:spPr/>
        <p:txBody>
          <a:bodyPr/>
          <a:lstStyle/>
          <a:p>
            <a:r>
              <a:rPr lang="en-US" dirty="0"/>
              <a:t>ARTICLE 4: APPOINTMENT  AND REAPPOINTMENT UPDATES </a:t>
            </a:r>
          </a:p>
        </p:txBody>
      </p:sp>
      <p:sp>
        <p:nvSpPr>
          <p:cNvPr id="4" name="Text Placeholder 3">
            <a:extLst>
              <a:ext uri="{FF2B5EF4-FFF2-40B4-BE49-F238E27FC236}">
                <a16:creationId xmlns:a16="http://schemas.microsoft.com/office/drawing/2014/main" id="{DE43EE47-7BB8-C77C-67A5-FF5779D85619}"/>
              </a:ext>
            </a:extLst>
          </p:cNvPr>
          <p:cNvSpPr>
            <a:spLocks noGrp="1"/>
          </p:cNvSpPr>
          <p:nvPr>
            <p:ph type="body" sz="quarter" idx="12"/>
          </p:nvPr>
        </p:nvSpPr>
        <p:spPr/>
        <p:txBody>
          <a:bodyPr/>
          <a:lstStyle/>
          <a:p>
            <a:r>
              <a:rPr lang="en-US" dirty="0"/>
              <a:t>NEW! </a:t>
            </a:r>
          </a:p>
        </p:txBody>
      </p:sp>
      <p:sp>
        <p:nvSpPr>
          <p:cNvPr id="3" name="Text Placeholder 2">
            <a:extLst>
              <a:ext uri="{FF2B5EF4-FFF2-40B4-BE49-F238E27FC236}">
                <a16:creationId xmlns:a16="http://schemas.microsoft.com/office/drawing/2014/main" id="{2BF4BF7A-1FF5-36B3-69A7-5A371A8E93D4}"/>
              </a:ext>
            </a:extLst>
          </p:cNvPr>
          <p:cNvSpPr>
            <a:spLocks noGrp="1"/>
          </p:cNvSpPr>
          <p:nvPr>
            <p:ph type="body" sz="quarter" idx="11"/>
          </p:nvPr>
        </p:nvSpPr>
        <p:spPr/>
        <p:txBody>
          <a:bodyPr/>
          <a:lstStyle/>
          <a:p>
            <a:r>
              <a:rPr lang="en-US" dirty="0"/>
              <a:t>New information must be on the Notice of Appointment/Reappointment: </a:t>
            </a:r>
          </a:p>
          <a:p>
            <a:pPr lvl="1"/>
            <a:r>
              <a:rPr lang="en-US" b="0" dirty="0"/>
              <a:t>pay type (salary/stipend)</a:t>
            </a:r>
          </a:p>
          <a:p>
            <a:r>
              <a:rPr lang="en-US" dirty="0"/>
              <a:t>New right:</a:t>
            </a:r>
          </a:p>
          <a:p>
            <a:pPr lvl="1"/>
            <a:r>
              <a:rPr lang="en-US" b="0" dirty="0"/>
              <a:t>A Postdoctoral Scholar may request a meeting with their department and/or information regarding the changes in their employment status, compensation, and benefits eligibility before applying for extramural funding or at any other time. </a:t>
            </a:r>
          </a:p>
        </p:txBody>
      </p:sp>
    </p:spTree>
    <p:extLst>
      <p:ext uri="{BB962C8B-B14F-4D97-AF65-F5344CB8AC3E}">
        <p14:creationId xmlns:p14="http://schemas.microsoft.com/office/powerpoint/2010/main" val="21749893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B0F0E6-83AB-7126-5749-6651FCC4A3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2394592-2BC1-2F08-F6E2-CF6F27A55AAB}"/>
              </a:ext>
            </a:extLst>
          </p:cNvPr>
          <p:cNvSpPr>
            <a:spLocks noGrp="1"/>
          </p:cNvSpPr>
          <p:nvPr>
            <p:ph type="title"/>
          </p:nvPr>
        </p:nvSpPr>
        <p:spPr/>
        <p:txBody>
          <a:bodyPr/>
          <a:lstStyle/>
          <a:p>
            <a:r>
              <a:rPr lang="en-US" sz="2800" dirty="0">
                <a:latin typeface="Encode Sans Normal Black"/>
                <a:ea typeface="Calibri" panose="020F0502020204030204" pitchFamily="34" charset="0"/>
                <a:cs typeface="Times New Roman" panose="02020603050405020304" pitchFamily="18" charset="0"/>
              </a:rPr>
              <a:t>ARTICLE 11: INDIVIDUAL DEVELOPMENT PLANS AND PROGRESS ASSESSMENTS </a:t>
            </a:r>
            <a:endParaRPr lang="en-US" sz="2800" dirty="0"/>
          </a:p>
        </p:txBody>
      </p:sp>
      <p:sp>
        <p:nvSpPr>
          <p:cNvPr id="4" name="Text Placeholder 3">
            <a:extLst>
              <a:ext uri="{FF2B5EF4-FFF2-40B4-BE49-F238E27FC236}">
                <a16:creationId xmlns:a16="http://schemas.microsoft.com/office/drawing/2014/main" id="{972B37F6-B605-816A-7464-6954223872B5}"/>
              </a:ext>
            </a:extLst>
          </p:cNvPr>
          <p:cNvSpPr>
            <a:spLocks noGrp="1"/>
          </p:cNvSpPr>
          <p:nvPr>
            <p:ph type="body" sz="quarter" idx="12"/>
          </p:nvPr>
        </p:nvSpPr>
        <p:spPr/>
        <p:txBody>
          <a:bodyPr/>
          <a:lstStyle/>
          <a:p>
            <a:r>
              <a:rPr lang="en-US" dirty="0"/>
              <a:t>NEW! </a:t>
            </a:r>
          </a:p>
        </p:txBody>
      </p:sp>
      <p:sp>
        <p:nvSpPr>
          <p:cNvPr id="3" name="Text Placeholder 2">
            <a:extLst>
              <a:ext uri="{FF2B5EF4-FFF2-40B4-BE49-F238E27FC236}">
                <a16:creationId xmlns:a16="http://schemas.microsoft.com/office/drawing/2014/main" id="{668BB58E-98A1-8DDF-8C39-5E4B74CC41CF}"/>
              </a:ext>
            </a:extLst>
          </p:cNvPr>
          <p:cNvSpPr>
            <a:spLocks noGrp="1"/>
          </p:cNvSpPr>
          <p:nvPr>
            <p:ph type="body" sz="quarter" idx="11"/>
          </p:nvPr>
        </p:nvSpPr>
        <p:spPr/>
        <p:txBody>
          <a:bodyPr/>
          <a:lstStyle/>
          <a:p>
            <a:r>
              <a:rPr lang="en-US" dirty="0">
                <a:solidFill>
                  <a:schemeClr val="tx2"/>
                </a:solidFill>
              </a:rPr>
              <a:t>Supervisors will review the IDP to ensure the IDP is clear about research goals, general professional development needs and career objectives, taking into account funding source requirements and limitations, as well as effort reporting. </a:t>
            </a:r>
          </a:p>
          <a:p>
            <a:r>
              <a:rPr lang="en-US" dirty="0">
                <a:solidFill>
                  <a:schemeClr val="tx2"/>
                </a:solidFill>
              </a:rPr>
              <a:t>Supervisors will provide advice about possible revisions as needed. </a:t>
            </a:r>
          </a:p>
        </p:txBody>
      </p:sp>
    </p:spTree>
    <p:extLst>
      <p:ext uri="{BB962C8B-B14F-4D97-AF65-F5344CB8AC3E}">
        <p14:creationId xmlns:p14="http://schemas.microsoft.com/office/powerpoint/2010/main" val="13391647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BE44B4-D4DC-C8E7-7777-BD2FFE4F0B5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3DE0737-4D93-D41B-58B5-7438FD877392}"/>
              </a:ext>
            </a:extLst>
          </p:cNvPr>
          <p:cNvSpPr>
            <a:spLocks noGrp="1"/>
          </p:cNvSpPr>
          <p:nvPr>
            <p:ph type="title"/>
          </p:nvPr>
        </p:nvSpPr>
        <p:spPr/>
        <p:txBody>
          <a:bodyPr/>
          <a:lstStyle/>
          <a:p>
            <a:r>
              <a:rPr lang="en-US" dirty="0">
                <a:latin typeface="Encode Sans Normal Black"/>
                <a:ea typeface="Calibri" panose="020F0502020204030204" pitchFamily="34" charset="0"/>
                <a:cs typeface="Times New Roman" panose="02020603050405020304" pitchFamily="18" charset="0"/>
              </a:rPr>
              <a:t>ARTICLE 24: </a:t>
            </a:r>
            <a:r>
              <a:rPr lang="en-US" kern="0" dirty="0">
                <a:latin typeface="Encode Sans Normal Black"/>
                <a:ea typeface="Arial" panose="020B0604020202020204" pitchFamily="34" charset="0"/>
              </a:rPr>
              <a:t>TIME OFF AND LEAVE </a:t>
            </a:r>
            <a:endParaRPr lang="en-US" dirty="0"/>
          </a:p>
        </p:txBody>
      </p:sp>
      <p:sp>
        <p:nvSpPr>
          <p:cNvPr id="4" name="Text Placeholder 3">
            <a:extLst>
              <a:ext uri="{FF2B5EF4-FFF2-40B4-BE49-F238E27FC236}">
                <a16:creationId xmlns:a16="http://schemas.microsoft.com/office/drawing/2014/main" id="{B6304AEE-2A3F-8C27-2B6F-10D877BC6AD3}"/>
              </a:ext>
            </a:extLst>
          </p:cNvPr>
          <p:cNvSpPr>
            <a:spLocks noGrp="1"/>
          </p:cNvSpPr>
          <p:nvPr>
            <p:ph type="body" sz="quarter" idx="12"/>
          </p:nvPr>
        </p:nvSpPr>
        <p:spPr/>
        <p:txBody>
          <a:bodyPr/>
          <a:lstStyle/>
          <a:p>
            <a:r>
              <a:rPr lang="en-US" dirty="0"/>
              <a:t>NEW! </a:t>
            </a:r>
          </a:p>
        </p:txBody>
      </p:sp>
      <p:sp>
        <p:nvSpPr>
          <p:cNvPr id="3" name="Text Placeholder 2">
            <a:extLst>
              <a:ext uri="{FF2B5EF4-FFF2-40B4-BE49-F238E27FC236}">
                <a16:creationId xmlns:a16="http://schemas.microsoft.com/office/drawing/2014/main" id="{DBCA6512-3567-92C3-775A-52831C12BDF5}"/>
              </a:ext>
            </a:extLst>
          </p:cNvPr>
          <p:cNvSpPr>
            <a:spLocks noGrp="1"/>
          </p:cNvSpPr>
          <p:nvPr>
            <p:ph type="body" sz="quarter" idx="11"/>
          </p:nvPr>
        </p:nvSpPr>
        <p:spPr/>
        <p:txBody>
          <a:bodyPr/>
          <a:lstStyle/>
          <a:p>
            <a:r>
              <a:rPr lang="en-US" dirty="0">
                <a:solidFill>
                  <a:schemeClr val="tx2"/>
                </a:solidFill>
              </a:rPr>
              <a:t>Bereavement time off </a:t>
            </a:r>
            <a:r>
              <a:rPr lang="en-US" b="0" dirty="0">
                <a:solidFill>
                  <a:schemeClr val="tx2"/>
                </a:solidFill>
              </a:rPr>
              <a:t>increased from 3 to 5 days</a:t>
            </a:r>
          </a:p>
          <a:p>
            <a:r>
              <a:rPr lang="en-US" b="0" dirty="0">
                <a:solidFill>
                  <a:schemeClr val="tx2"/>
                </a:solidFill>
              </a:rPr>
              <a:t>Effective July 27, 2025, </a:t>
            </a:r>
            <a:r>
              <a:rPr lang="en-US" dirty="0">
                <a:solidFill>
                  <a:schemeClr val="tx2"/>
                </a:solidFill>
              </a:rPr>
              <a:t>sick time off </a:t>
            </a:r>
            <a:r>
              <a:rPr lang="en-US" b="0" dirty="0">
                <a:solidFill>
                  <a:schemeClr val="tx2"/>
                </a:solidFill>
              </a:rPr>
              <a:t>can be used to allow the Postdoctoral Scholar to prepare for or participate in, any </a:t>
            </a:r>
            <a:r>
              <a:rPr lang="en-US" dirty="0">
                <a:solidFill>
                  <a:schemeClr val="tx2"/>
                </a:solidFill>
              </a:rPr>
              <a:t>judicial or administrative immigration proceeding </a:t>
            </a:r>
            <a:r>
              <a:rPr lang="en-US" b="0" dirty="0">
                <a:solidFill>
                  <a:schemeClr val="tx2"/>
                </a:solidFill>
              </a:rPr>
              <a:t>involving the Postdoctoral Scholar or the Postdoctoral Scholar’s family member</a:t>
            </a:r>
          </a:p>
          <a:p>
            <a:r>
              <a:rPr lang="en-US" dirty="0">
                <a:solidFill>
                  <a:schemeClr val="tx2"/>
                </a:solidFill>
              </a:rPr>
              <a:t>Parental leave </a:t>
            </a:r>
            <a:r>
              <a:rPr lang="en-US" b="0" dirty="0">
                <a:solidFill>
                  <a:schemeClr val="tx2"/>
                </a:solidFill>
              </a:rPr>
              <a:t>added</a:t>
            </a:r>
          </a:p>
        </p:txBody>
      </p:sp>
    </p:spTree>
    <p:extLst>
      <p:ext uri="{BB962C8B-B14F-4D97-AF65-F5344CB8AC3E}">
        <p14:creationId xmlns:p14="http://schemas.microsoft.com/office/powerpoint/2010/main" val="40593422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2A1D81-7776-17D3-3073-83E15FC3B90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1C5694F-7E14-34BF-2906-11B938A102D0}"/>
              </a:ext>
            </a:extLst>
          </p:cNvPr>
          <p:cNvSpPr>
            <a:spLocks noGrp="1"/>
          </p:cNvSpPr>
          <p:nvPr>
            <p:ph type="title"/>
          </p:nvPr>
        </p:nvSpPr>
        <p:spPr/>
        <p:txBody>
          <a:bodyPr/>
          <a:lstStyle/>
          <a:p>
            <a:r>
              <a:rPr lang="en-US" dirty="0">
                <a:latin typeface="Encode Sans Normal Black"/>
                <a:ea typeface="Calibri" panose="020F0502020204030204" pitchFamily="34" charset="0"/>
                <a:cs typeface="Times New Roman" panose="02020603050405020304" pitchFamily="18" charset="0"/>
              </a:rPr>
              <a:t>ARTICLE 28: </a:t>
            </a:r>
            <a:r>
              <a:rPr lang="en-US" kern="0" dirty="0">
                <a:latin typeface="Encode Sans Normal Black"/>
                <a:ea typeface="Arial" panose="020B0604020202020204" pitchFamily="34" charset="0"/>
              </a:rPr>
              <a:t>TRAVEL PAY</a:t>
            </a:r>
            <a:endParaRPr lang="en-US" dirty="0"/>
          </a:p>
        </p:txBody>
      </p:sp>
      <p:sp>
        <p:nvSpPr>
          <p:cNvPr id="4" name="Text Placeholder 3">
            <a:extLst>
              <a:ext uri="{FF2B5EF4-FFF2-40B4-BE49-F238E27FC236}">
                <a16:creationId xmlns:a16="http://schemas.microsoft.com/office/drawing/2014/main" id="{6A47D3AC-CC0E-6048-1F24-AB09AE96E2F4}"/>
              </a:ext>
            </a:extLst>
          </p:cNvPr>
          <p:cNvSpPr>
            <a:spLocks noGrp="1"/>
          </p:cNvSpPr>
          <p:nvPr>
            <p:ph type="body" sz="quarter" idx="12"/>
          </p:nvPr>
        </p:nvSpPr>
        <p:spPr/>
        <p:txBody>
          <a:bodyPr/>
          <a:lstStyle/>
          <a:p>
            <a:r>
              <a:rPr lang="en-US" dirty="0"/>
              <a:t>NEW! </a:t>
            </a:r>
          </a:p>
        </p:txBody>
      </p:sp>
      <p:sp>
        <p:nvSpPr>
          <p:cNvPr id="3" name="Text Placeholder 2">
            <a:extLst>
              <a:ext uri="{FF2B5EF4-FFF2-40B4-BE49-F238E27FC236}">
                <a16:creationId xmlns:a16="http://schemas.microsoft.com/office/drawing/2014/main" id="{90CEE166-3159-7409-CF4E-AB9CCF81989B}"/>
              </a:ext>
            </a:extLst>
          </p:cNvPr>
          <p:cNvSpPr>
            <a:spLocks noGrp="1"/>
          </p:cNvSpPr>
          <p:nvPr>
            <p:ph type="body" sz="quarter" idx="11"/>
          </p:nvPr>
        </p:nvSpPr>
        <p:spPr/>
        <p:txBody>
          <a:bodyPr/>
          <a:lstStyle/>
          <a:p>
            <a:r>
              <a:rPr lang="en-US" dirty="0">
                <a:solidFill>
                  <a:schemeClr val="tx2"/>
                </a:solidFill>
              </a:rPr>
              <a:t>The University will make a good faith effort to process reimbursements within thirty (30) days of submission of all required reimbursement information, forms, and receipts.</a:t>
            </a:r>
          </a:p>
        </p:txBody>
      </p:sp>
    </p:spTree>
    <p:extLst>
      <p:ext uri="{BB962C8B-B14F-4D97-AF65-F5344CB8AC3E}">
        <p14:creationId xmlns:p14="http://schemas.microsoft.com/office/powerpoint/2010/main" val="17387214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E48469-B680-3768-4A0A-C6BCFBE9C0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2411AA8-2F41-B8CB-5E30-3E195C816022}"/>
              </a:ext>
            </a:extLst>
          </p:cNvPr>
          <p:cNvSpPr>
            <a:spLocks noGrp="1"/>
          </p:cNvSpPr>
          <p:nvPr>
            <p:ph type="title"/>
          </p:nvPr>
        </p:nvSpPr>
        <p:spPr>
          <a:xfrm>
            <a:off x="671756" y="371511"/>
            <a:ext cx="8197114" cy="991998"/>
          </a:xfrm>
        </p:spPr>
        <p:txBody>
          <a:bodyPr/>
          <a:lstStyle/>
          <a:p>
            <a:r>
              <a:rPr lang="en-US" dirty="0">
                <a:latin typeface="Encode Sans Normal Black"/>
                <a:ea typeface="Calibri" panose="020F0502020204030204" pitchFamily="34" charset="0"/>
                <a:cs typeface="Times New Roman" panose="02020603050405020304" pitchFamily="18" charset="0"/>
              </a:rPr>
              <a:t>ARTICLE 33: WORKSPACE AND MATERIALS </a:t>
            </a:r>
            <a:endParaRPr lang="en-US" dirty="0"/>
          </a:p>
        </p:txBody>
      </p:sp>
      <p:sp>
        <p:nvSpPr>
          <p:cNvPr id="4" name="Text Placeholder 3">
            <a:extLst>
              <a:ext uri="{FF2B5EF4-FFF2-40B4-BE49-F238E27FC236}">
                <a16:creationId xmlns:a16="http://schemas.microsoft.com/office/drawing/2014/main" id="{49B99F63-828B-D234-866D-BED7D1E68296}"/>
              </a:ext>
            </a:extLst>
          </p:cNvPr>
          <p:cNvSpPr>
            <a:spLocks noGrp="1"/>
          </p:cNvSpPr>
          <p:nvPr>
            <p:ph type="body" sz="quarter" idx="12"/>
          </p:nvPr>
        </p:nvSpPr>
        <p:spPr/>
        <p:txBody>
          <a:bodyPr/>
          <a:lstStyle/>
          <a:p>
            <a:r>
              <a:rPr lang="en-US" dirty="0"/>
              <a:t>UPDATES</a:t>
            </a:r>
          </a:p>
        </p:txBody>
      </p:sp>
      <p:sp>
        <p:nvSpPr>
          <p:cNvPr id="3" name="Text Placeholder 2">
            <a:extLst>
              <a:ext uri="{FF2B5EF4-FFF2-40B4-BE49-F238E27FC236}">
                <a16:creationId xmlns:a16="http://schemas.microsoft.com/office/drawing/2014/main" id="{35A927D2-0575-2CF8-FBDE-DD53E7E3463A}"/>
              </a:ext>
            </a:extLst>
          </p:cNvPr>
          <p:cNvSpPr>
            <a:spLocks noGrp="1"/>
          </p:cNvSpPr>
          <p:nvPr>
            <p:ph type="body" sz="quarter" idx="11"/>
          </p:nvPr>
        </p:nvSpPr>
        <p:spPr>
          <a:xfrm>
            <a:off x="659305" y="2141838"/>
            <a:ext cx="8197114" cy="3810086"/>
          </a:xfrm>
        </p:spPr>
        <p:txBody>
          <a:bodyPr/>
          <a:lstStyle/>
          <a:p>
            <a:r>
              <a:rPr lang="en-US" sz="1800" kern="0" dirty="0">
                <a:solidFill>
                  <a:schemeClr val="tx2"/>
                </a:solidFill>
                <a:latin typeface="Open Sans" panose="020B0606030504020204" pitchFamily="34" charset="0"/>
                <a:ea typeface="Open Sans" panose="020B0606030504020204" pitchFamily="34" charset="0"/>
                <a:cs typeface="Open Sans" panose="020B0606030504020204" pitchFamily="34" charset="0"/>
              </a:rPr>
              <a:t>Additional s</a:t>
            </a:r>
            <a:r>
              <a:rPr lang="en-US" sz="1800" kern="0" dirty="0">
                <a:latin typeface="Open Sans" panose="020B0606030504020204" pitchFamily="34" charset="0"/>
                <a:ea typeface="Open Sans" panose="020B0606030504020204" pitchFamily="34" charset="0"/>
                <a:cs typeface="Open Sans" panose="020B0606030504020204" pitchFamily="34" charset="0"/>
              </a:rPr>
              <a:t>oftware </a:t>
            </a:r>
            <a:r>
              <a:rPr lang="en-US" sz="1800" b="0" kern="0" dirty="0">
                <a:latin typeface="Open Sans" panose="020B0606030504020204" pitchFamily="34" charset="0"/>
                <a:ea typeface="Open Sans" panose="020B0606030504020204" pitchFamily="34" charset="0"/>
                <a:cs typeface="Open Sans" panose="020B0606030504020204" pitchFamily="34" charset="0"/>
              </a:rPr>
              <a:t>added to the list of provided services and materials that Postdoctoral Scholars have access too </a:t>
            </a:r>
          </a:p>
          <a:p>
            <a:r>
              <a:rPr lang="en-US" sz="1800" kern="0" dirty="0">
                <a:latin typeface="Open Sans" panose="020B0606030504020204" pitchFamily="34" charset="0"/>
                <a:ea typeface="Open Sans" panose="020B0606030504020204" pitchFamily="34" charset="0"/>
                <a:cs typeface="Open Sans" panose="020B0606030504020204" pitchFamily="34" charset="0"/>
              </a:rPr>
              <a:t>Reimbursement language </a:t>
            </a:r>
            <a:r>
              <a:rPr lang="en-US" sz="1800" b="0" kern="0" dirty="0">
                <a:latin typeface="Open Sans" panose="020B0606030504020204" pitchFamily="34" charset="0"/>
                <a:ea typeface="Open Sans" panose="020B0606030504020204" pitchFamily="34" charset="0"/>
                <a:cs typeface="Open Sans" panose="020B0606030504020204" pitchFamily="34" charset="0"/>
              </a:rPr>
              <a:t>added for required facilities, equipment, software, services and materials that are not provided to the Postdoctoral Scholar by the department but are determined by the supervisor to be required for the position and project(s)</a:t>
            </a:r>
          </a:p>
          <a:p>
            <a:pPr lvl="1"/>
            <a:r>
              <a:rPr lang="en-US" sz="1600" b="0" kern="0" dirty="0">
                <a:latin typeface="Open Sans" panose="020B0606030504020204" pitchFamily="34" charset="0"/>
                <a:ea typeface="Open Sans" panose="020B0606030504020204" pitchFamily="34" charset="0"/>
                <a:cs typeface="Open Sans" panose="020B0606030504020204" pitchFamily="34" charset="0"/>
              </a:rPr>
              <a:t>Reimbursement must be approved by the supervisor and, in cases of sponsored projects expenses, by the Principal Investigator, prior to their purchase. </a:t>
            </a:r>
          </a:p>
          <a:p>
            <a:r>
              <a:rPr lang="en-US" sz="1800" b="0" kern="0" dirty="0">
                <a:latin typeface="Open Sans" panose="020B0606030504020204" pitchFamily="34" charset="0"/>
                <a:ea typeface="Open Sans" panose="020B0606030504020204" pitchFamily="34" charset="0"/>
                <a:cs typeface="Open Sans" panose="020B0606030504020204" pitchFamily="34" charset="0"/>
              </a:rPr>
              <a:t>The University will make a good faith effort to </a:t>
            </a:r>
            <a:r>
              <a:rPr lang="en-US" sz="1800" kern="0" dirty="0">
                <a:latin typeface="Open Sans" panose="020B0606030504020204" pitchFamily="34" charset="0"/>
                <a:ea typeface="Open Sans" panose="020B0606030504020204" pitchFamily="34" charset="0"/>
                <a:cs typeface="Open Sans" panose="020B0606030504020204" pitchFamily="34" charset="0"/>
              </a:rPr>
              <a:t>process reimbursements within thirty (30) days</a:t>
            </a:r>
            <a:r>
              <a:rPr lang="en-US" sz="1800" b="0" kern="0" dirty="0">
                <a:latin typeface="Open Sans" panose="020B0606030504020204" pitchFamily="34" charset="0"/>
                <a:ea typeface="Open Sans" panose="020B0606030504020204" pitchFamily="34" charset="0"/>
                <a:cs typeface="Open Sans" panose="020B0606030504020204" pitchFamily="34" charset="0"/>
              </a:rPr>
              <a:t> of submission of all required reimbursement information, forms and receipts.</a:t>
            </a:r>
          </a:p>
          <a:p>
            <a:r>
              <a:rPr lang="en-US" sz="1800" b="0" kern="0" dirty="0">
                <a:latin typeface="Open Sans" panose="020B0606030504020204" pitchFamily="34" charset="0"/>
                <a:ea typeface="Open Sans" panose="020B0606030504020204" pitchFamily="34" charset="0"/>
                <a:cs typeface="Open Sans" panose="020B0606030504020204" pitchFamily="34" charset="0"/>
              </a:rPr>
              <a:t>Reimbursement may be requested if a Postdoctoral </a:t>
            </a:r>
            <a:r>
              <a:rPr lang="en-US" sz="1800" kern="0" dirty="0">
                <a:latin typeface="Open Sans" panose="020B0606030504020204" pitchFamily="34" charset="0"/>
                <a:ea typeface="Open Sans" panose="020B0606030504020204" pitchFamily="34" charset="0"/>
                <a:cs typeface="Open Sans" panose="020B0606030504020204" pitchFamily="34" charset="0"/>
              </a:rPr>
              <a:t>Scholar fails to return provided materials or equipment</a:t>
            </a:r>
            <a:r>
              <a:rPr lang="en-US" sz="1800" b="0" kern="0" dirty="0">
                <a:latin typeface="Open Sans" panose="020B0606030504020204" pitchFamily="34" charset="0"/>
                <a:ea typeface="Open Sans" panose="020B0606030504020204" pitchFamily="34" charset="0"/>
                <a:cs typeface="Open Sans" panose="020B0606030504020204" pitchFamily="34" charset="0"/>
              </a:rPr>
              <a:t> upon separation from the University. </a:t>
            </a:r>
            <a:endParaRPr lang="en-US" sz="1800" kern="0" dirty="0">
              <a:latin typeface="Open Sans" panose="020B0606030504020204" pitchFamily="34" charset="0"/>
              <a:ea typeface="Open Sans" panose="020B0606030504020204" pitchFamily="34" charset="0"/>
              <a:cs typeface="Open Sans" panose="020B0606030504020204" pitchFamily="34" charset="0"/>
            </a:endParaRPr>
          </a:p>
          <a:p>
            <a:endParaRPr lang="en-US" dirty="0">
              <a:solidFill>
                <a:schemeClr val="tx2"/>
              </a:solidFill>
            </a:endParaRPr>
          </a:p>
        </p:txBody>
      </p:sp>
    </p:spTree>
    <p:extLst>
      <p:ext uri="{BB962C8B-B14F-4D97-AF65-F5344CB8AC3E}">
        <p14:creationId xmlns:p14="http://schemas.microsoft.com/office/powerpoint/2010/main" val="2672997283"/>
      </p:ext>
    </p:extLst>
  </p:cSld>
  <p:clrMapOvr>
    <a:masterClrMapping/>
  </p:clrMapOvr>
</p:sld>
</file>

<file path=ppt/theme/theme1.xml><?xml version="1.0" encoding="utf-8"?>
<a:theme xmlns:a="http://schemas.openxmlformats.org/drawingml/2006/main" name="Office Theme">
  <a:themeElements>
    <a:clrScheme name="UW Palette 1">
      <a:dk1>
        <a:srgbClr val="4B2E83"/>
      </a:dk1>
      <a:lt1>
        <a:srgbClr val="E8E3D3"/>
      </a:lt1>
      <a:dk2>
        <a:srgbClr val="4B2E83"/>
      </a:dk2>
      <a:lt2>
        <a:srgbClr val="FFFFFF"/>
      </a:lt2>
      <a:accent1>
        <a:srgbClr val="4B2E83"/>
      </a:accent1>
      <a:accent2>
        <a:srgbClr val="E8E3D3"/>
      </a:accent2>
      <a:accent3>
        <a:srgbClr val="FFFFFF"/>
      </a:accent3>
      <a:accent4>
        <a:srgbClr val="D9D9D9"/>
      </a:accent4>
      <a:accent5>
        <a:srgbClr val="444444"/>
      </a:accent5>
      <a:accent6>
        <a:srgbClr val="85754D"/>
      </a:accent6>
      <a:hlink>
        <a:srgbClr val="4B2E83"/>
      </a:hlink>
      <a:folHlink>
        <a:srgbClr val="4B2E83"/>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Custom Design">
  <a:themeElements>
    <a:clrScheme name="UW Brand">
      <a:dk1>
        <a:srgbClr val="33006F"/>
      </a:dk1>
      <a:lt1>
        <a:srgbClr val="E8D3A2"/>
      </a:lt1>
      <a:dk2>
        <a:srgbClr val="33006F"/>
      </a:dk2>
      <a:lt2>
        <a:srgbClr val="FFFFFF"/>
      </a:lt2>
      <a:accent1>
        <a:srgbClr val="33006F"/>
      </a:accent1>
      <a:accent2>
        <a:srgbClr val="E8D3A2"/>
      </a:accent2>
      <a:accent3>
        <a:srgbClr val="FFFFFF"/>
      </a:accent3>
      <a:accent4>
        <a:srgbClr val="D8D9DA"/>
      </a:accent4>
      <a:accent5>
        <a:srgbClr val="999999"/>
      </a:accent5>
      <a:accent6>
        <a:srgbClr val="917B4C"/>
      </a:accent6>
      <a:hlink>
        <a:srgbClr val="D8D9DA"/>
      </a:hlink>
      <a:folHlink>
        <a:srgbClr val="999999"/>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1_Custom Design">
  <a:themeElements>
    <a:clrScheme name="4b2e83 1">
      <a:dk1>
        <a:srgbClr val="4B2E83"/>
      </a:dk1>
      <a:lt1>
        <a:srgbClr val="E8D3A2"/>
      </a:lt1>
      <a:dk2>
        <a:srgbClr val="4B2E83"/>
      </a:dk2>
      <a:lt2>
        <a:srgbClr val="FFFFFF"/>
      </a:lt2>
      <a:accent1>
        <a:srgbClr val="4B2E83"/>
      </a:accent1>
      <a:accent2>
        <a:srgbClr val="E8D3A2"/>
      </a:accent2>
      <a:accent3>
        <a:srgbClr val="FFFFFF"/>
      </a:accent3>
      <a:accent4>
        <a:srgbClr val="B2B2B2"/>
      </a:accent4>
      <a:accent5>
        <a:srgbClr val="26005C"/>
      </a:accent5>
      <a:accent6>
        <a:srgbClr val="917B4C"/>
      </a:accent6>
      <a:hlink>
        <a:srgbClr val="26005C"/>
      </a:hlink>
      <a:folHlink>
        <a:srgbClr val="33006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Override1.xml><?xml version="1.0" encoding="utf-8"?>
<a:themeOverride xmlns:a="http://schemas.openxmlformats.org/drawingml/2006/main">
  <a:clrScheme name="4b2e83 1">
    <a:dk1>
      <a:srgbClr val="4B2E83"/>
    </a:dk1>
    <a:lt1>
      <a:srgbClr val="E8D3A2"/>
    </a:lt1>
    <a:dk2>
      <a:srgbClr val="4B2E83"/>
    </a:dk2>
    <a:lt2>
      <a:srgbClr val="FFFFFF"/>
    </a:lt2>
    <a:accent1>
      <a:srgbClr val="4B2E83"/>
    </a:accent1>
    <a:accent2>
      <a:srgbClr val="E8D3A2"/>
    </a:accent2>
    <a:accent3>
      <a:srgbClr val="FFFFFF"/>
    </a:accent3>
    <a:accent4>
      <a:srgbClr val="B2B2B2"/>
    </a:accent4>
    <a:accent5>
      <a:srgbClr val="26005C"/>
    </a:accent5>
    <a:accent6>
      <a:srgbClr val="917B4C"/>
    </a:accent6>
    <a:hlink>
      <a:srgbClr val="26005C"/>
    </a:hlink>
    <a:folHlink>
      <a:srgbClr val="33006F"/>
    </a:folHlink>
  </a:clrScheme>
</a:themeOverride>
</file>

<file path=ppt/theme/themeOverride2.xml><?xml version="1.0" encoding="utf-8"?>
<a:themeOverride xmlns:a="http://schemas.openxmlformats.org/drawingml/2006/main">
  <a:clrScheme name="4b2e83 1">
    <a:dk1>
      <a:srgbClr val="4B2E83"/>
    </a:dk1>
    <a:lt1>
      <a:srgbClr val="E8D3A2"/>
    </a:lt1>
    <a:dk2>
      <a:srgbClr val="4B2E83"/>
    </a:dk2>
    <a:lt2>
      <a:srgbClr val="FFFFFF"/>
    </a:lt2>
    <a:accent1>
      <a:srgbClr val="4B2E83"/>
    </a:accent1>
    <a:accent2>
      <a:srgbClr val="E8D3A2"/>
    </a:accent2>
    <a:accent3>
      <a:srgbClr val="FFFFFF"/>
    </a:accent3>
    <a:accent4>
      <a:srgbClr val="B2B2B2"/>
    </a:accent4>
    <a:accent5>
      <a:srgbClr val="26005C"/>
    </a:accent5>
    <a:accent6>
      <a:srgbClr val="917B4C"/>
    </a:accent6>
    <a:hlink>
      <a:srgbClr val="26005C"/>
    </a:hlink>
    <a:folHlink>
      <a:srgbClr val="33006F"/>
    </a:folHlink>
  </a:clrScheme>
</a:themeOverride>
</file>

<file path=docProps/app.xml><?xml version="1.0" encoding="utf-8"?>
<Properties xmlns="http://schemas.openxmlformats.org/officeDocument/2006/extended-properties" xmlns:vt="http://schemas.openxmlformats.org/officeDocument/2006/docPropsVTypes">
  <Template/>
  <TotalTime>12813</TotalTime>
  <Words>1162</Words>
  <Application>Microsoft Macintosh PowerPoint</Application>
  <PresentationFormat>On-screen Show (4:3)</PresentationFormat>
  <Paragraphs>101</Paragraphs>
  <Slides>15</Slides>
  <Notes>6</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15</vt:i4>
      </vt:variant>
    </vt:vector>
  </HeadingPairs>
  <TitlesOfParts>
    <vt:vector size="25" baseType="lpstr">
      <vt:lpstr>Aptos</vt:lpstr>
      <vt:lpstr>Arial</vt:lpstr>
      <vt:lpstr>Encode Sans Normal Black</vt:lpstr>
      <vt:lpstr>Lucida Grande</vt:lpstr>
      <vt:lpstr>Open Sans</vt:lpstr>
      <vt:lpstr>Open Sans Light</vt:lpstr>
      <vt:lpstr>Uni Sans Regular</vt:lpstr>
      <vt:lpstr>Office Theme</vt:lpstr>
      <vt:lpstr>Custom Design</vt:lpstr>
      <vt:lpstr>1_Custom Design</vt:lpstr>
      <vt:lpstr>UNITED AUTO WORKERS POSTDOC SCHOLARS CONTRACTUAL CHANGES</vt:lpstr>
      <vt:lpstr>EMPLOYEES COVERED UNDER THIS AGREEMENT</vt:lpstr>
      <vt:lpstr>CONTRACT DURATION</vt:lpstr>
      <vt:lpstr>ARTICLE 32: COMPENSATION</vt:lpstr>
      <vt:lpstr>ARTICLE 4: APPOINTMENT  AND REAPPOINTMENT UPDATES </vt:lpstr>
      <vt:lpstr>ARTICLE 11: INDIVIDUAL DEVELOPMENT PLANS AND PROGRESS ASSESSMENTS </vt:lpstr>
      <vt:lpstr>ARTICLE 24: TIME OFF AND LEAVE </vt:lpstr>
      <vt:lpstr>ARTICLE 28: TRAVEL PAY</vt:lpstr>
      <vt:lpstr>ARTICLE 33: WORKSPACE AND MATERIALS </vt:lpstr>
      <vt:lpstr>ARTICLE 36: REASONABLE ACCOMMODATIONS </vt:lpstr>
      <vt:lpstr>MOU: IMMIGRATION STATUS AND VISAS</vt:lpstr>
      <vt:lpstr>MOU: IMMIGRATION STATUS AND VISAS CONTINUED</vt:lpstr>
      <vt:lpstr>MOU: POSTDOCTORAL SCHOLAR PAID DIRECT </vt:lpstr>
      <vt:lpstr>MOU: OVERTIME</vt:lpstr>
      <vt:lpstr>FOR MORE INFORMATION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Alanya Cannon</dc:creator>
  <cp:lastModifiedBy>Kimberly Mishra</cp:lastModifiedBy>
  <cp:revision>41</cp:revision>
  <cp:lastPrinted>2016-02-10T20:19:12Z</cp:lastPrinted>
  <dcterms:created xsi:type="dcterms:W3CDTF">2014-10-14T00:51:43Z</dcterms:created>
  <dcterms:modified xsi:type="dcterms:W3CDTF">2025-07-29T05:49:37Z</dcterms:modified>
</cp:coreProperties>
</file>