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sldIdLst>
    <p:sldId id="259" r:id="rId4"/>
    <p:sldId id="280" r:id="rId5"/>
    <p:sldId id="257" r:id="rId6"/>
    <p:sldId id="275" r:id="rId7"/>
    <p:sldId id="274" r:id="rId8"/>
    <p:sldId id="276" r:id="rId9"/>
    <p:sldId id="277" r:id="rId10"/>
    <p:sldId id="263" r:id="rId11"/>
    <p:sldId id="269" r:id="rId12"/>
    <p:sldId id="273" r:id="rId13"/>
    <p:sldId id="271" r:id="rId14"/>
    <p:sldId id="268" r:id="rId15"/>
    <p:sldId id="264" r:id="rId16"/>
    <p:sldId id="258" r:id="rId17"/>
    <p:sldId id="261" r:id="rId18"/>
    <p:sldId id="266" r:id="rId19"/>
    <p:sldId id="270" r:id="rId20"/>
    <p:sldId id="272" r:id="rId21"/>
    <p:sldId id="267" r:id="rId22"/>
    <p:sldId id="262" r:id="rId23"/>
    <p:sldId id="265" r:id="rId24"/>
    <p:sldId id="260" r:id="rId25"/>
    <p:sldId id="278" r:id="rId26"/>
    <p:sldId id="279"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2E83"/>
    <a:srgbClr val="E8D3A2"/>
    <a:srgbClr val="E8E3D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921" autoAdjust="0"/>
    <p:restoredTop sz="94682"/>
  </p:normalViewPr>
  <p:slideViewPr>
    <p:cSldViewPr snapToGrid="0" snapToObjects="1" showGuides="1">
      <p:cViewPr varScale="1">
        <p:scale>
          <a:sx n="59" d="100"/>
          <a:sy n="59" d="100"/>
        </p:scale>
        <p:origin x="1716" y="52"/>
      </p:cViewPr>
      <p:guideLst>
        <p:guide orient="horz" pos="2488"/>
        <p:guide pos="47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3.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Title 4"/>
          <p:cNvSpPr>
            <a:spLocks noGrp="1"/>
          </p:cNvSpPr>
          <p:nvPr>
            <p:ph type="title" hasCustomPrompt="1"/>
          </p:nvPr>
        </p:nvSpPr>
        <p:spPr>
          <a:xfrm>
            <a:off x="671757" y="939146"/>
            <a:ext cx="6972300" cy="2871103"/>
          </a:xfrm>
          <a:prstGeom prst="rect">
            <a:avLst/>
          </a:prstGeom>
        </p:spPr>
        <p:txBody>
          <a:bodyPr anchor="b"/>
          <a:lstStyle>
            <a:lvl1pPr algn="l">
              <a:defRPr sz="5000" b="1" i="0">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pic>
        <p:nvPicPr>
          <p:cNvPr id="3" name="Picture 2" descr="University of Washingt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2" name="Picture 1"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4663" cy="991998"/>
          </a:xfrm>
          <a:prstGeom prst="rect">
            <a:avLst/>
          </a:prstGeom>
        </p:spPr>
        <p:txBody>
          <a:bodyPr anchor="b"/>
          <a:lstStyle>
            <a:lvl1pPr algn="l">
              <a:defRPr sz="3000" b="1" i="0">
                <a:solidFill>
                  <a:srgbClr val="4B2E83"/>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83759"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4"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65125"/>
            <a:ext cx="8184662" cy="998383"/>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5" y="365125"/>
            <a:ext cx="8064505" cy="998383"/>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5" y="371510"/>
            <a:ext cx="8184663" cy="991998"/>
          </a:xfrm>
          <a:prstGeom prst="rect">
            <a:avLst/>
          </a:prstGeom>
        </p:spPr>
        <p:txBody>
          <a:bodyPr anchor="b"/>
          <a:lstStyle>
            <a:lvl1pPr algn="l">
              <a:defRPr sz="3000" b="1" i="0">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71757" y="1179824"/>
            <a:ext cx="6972300" cy="2641756"/>
          </a:xfrm>
          <a:prstGeom prst="rect">
            <a:avLst/>
          </a:prstGeom>
        </p:spPr>
        <p:txBody>
          <a:bodyPr anchor="b"/>
          <a:lstStyle>
            <a:lvl1pPr algn="l">
              <a:defRPr sz="5000" b="1" i="0">
                <a:solidFill>
                  <a:schemeClr val="tx2"/>
                </a:solidFill>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2" name="Picture 1">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pic>
        <p:nvPicPr>
          <p:cNvPr id="9" name="Picture 8" descr="University of Washington logo"/>
          <p:cNvPicPr>
            <a:picLocks noChangeAspect="1"/>
          </p:cNvPicPr>
          <p:nvPr userDrawn="1"/>
        </p:nvPicPr>
        <p:blipFill>
          <a:blip r:embed="rId3"/>
          <a:stretch>
            <a:fillRect/>
          </a:stretch>
        </p:blipFill>
        <p:spPr>
          <a:xfrm>
            <a:off x="677334" y="6354234"/>
            <a:ext cx="2540000" cy="266700"/>
          </a:xfrm>
          <a:prstGeom prst="rect">
            <a:avLst/>
          </a:prstGeom>
        </p:spPr>
      </p:pic>
      <p:pic>
        <p:nvPicPr>
          <p:cNvPr id="5" name="Picture 4"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7" y="365069"/>
            <a:ext cx="8184662" cy="998440"/>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248401" y="6354234"/>
            <a:ext cx="2540000" cy="26670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064505"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5" name="Picture 4">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1756" y="371511"/>
            <a:ext cx="8116644" cy="991998"/>
          </a:xfrm>
          <a:prstGeom prst="rect">
            <a:avLst/>
          </a:prstGeom>
        </p:spPr>
        <p:txBody>
          <a:bodyPr anchor="b"/>
          <a:lstStyle>
            <a:lvl1pPr algn="l">
              <a:defRPr sz="3000" b="1" i="0">
                <a:solidFill>
                  <a:schemeClr val="tx2"/>
                </a:solidFill>
                <a:latin typeface="Encode Sans Normal Black" charset="0"/>
                <a:ea typeface="Encode Sans Normal Black" charset="0"/>
                <a:cs typeface="Encode Sans Normal Black" charset="0"/>
              </a:defRPr>
            </a:lvl1pPr>
          </a:lstStyle>
          <a:p>
            <a:pPr lvl="0"/>
            <a:r>
              <a:rPr lang="en-US" dirty="0"/>
              <a:t>HEADER HERE </a:t>
            </a:r>
            <a:br>
              <a:rPr lang="en-US" dirty="0"/>
            </a:br>
            <a:r>
              <a:rPr lang="en-US" dirty="0"/>
              <a:t>(ENCODE NORMAL BLACK, 30 PT.)</a:t>
            </a:r>
          </a:p>
        </p:txBody>
      </p:sp>
      <p:pic>
        <p:nvPicPr>
          <p:cNvPr id="8" name="Picture 7">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6248401" y="6354234"/>
            <a:ext cx="2540000" cy="26670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671757" y="1167124"/>
            <a:ext cx="6972300" cy="2641756"/>
          </a:xfrm>
          <a:prstGeom prst="rect">
            <a:avLst/>
          </a:prstGeom>
        </p:spPr>
        <p:txBody>
          <a:bodyPr anchor="b"/>
          <a:lstStyle>
            <a:lvl1pPr algn="l">
              <a:defRPr sz="5000" b="1" i="0">
                <a:solidFill>
                  <a:srgbClr val="4B2E83"/>
                </a:solidFill>
                <a:latin typeface="Encode Sans Normal Black" charset="0"/>
                <a:ea typeface="Encode Sans Normal Black" charset="0"/>
                <a:cs typeface="Encode Sans Normal Black" charset="0"/>
              </a:defRPr>
            </a:lvl1pPr>
          </a:lstStyle>
          <a:p>
            <a:pPr lvl="0"/>
            <a:r>
              <a:rPr lang="en-US" dirty="0"/>
              <a:t>TITLE HERE</a:t>
            </a:r>
            <a:br>
              <a:rPr lang="en-US" dirty="0"/>
            </a:br>
            <a:r>
              <a:rPr lang="en-US" dirty="0"/>
              <a:t>ENCODE NORMAL</a:t>
            </a:r>
            <a:br>
              <a:rPr lang="en-US" dirty="0"/>
            </a:br>
            <a:r>
              <a:rPr lang="en-US" dirty="0"/>
              <a:t>BLACK, 50 PT. </a:t>
            </a:r>
          </a:p>
        </p:txBody>
      </p:sp>
      <p:pic>
        <p:nvPicPr>
          <p:cNvPr id="6" name="Picture 5">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pic>
        <p:nvPicPr>
          <p:cNvPr id="9" name="Picture 8" descr="University of Washingt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8" name="Picture 7" descr="W logo"/>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United Auto Workers Research Scientist Engineers CBA Training</a:t>
            </a:r>
          </a:p>
        </p:txBody>
      </p:sp>
      <p:sp>
        <p:nvSpPr>
          <p:cNvPr id="2" name="TextBox 1">
            <a:extLst>
              <a:ext uri="{FF2B5EF4-FFF2-40B4-BE49-F238E27FC236}">
                <a16:creationId xmlns:a16="http://schemas.microsoft.com/office/drawing/2014/main" id="{986C620D-67A4-60C2-B308-7E0DEC4C5695}"/>
              </a:ext>
            </a:extLst>
          </p:cNvPr>
          <p:cNvSpPr txBox="1"/>
          <p:nvPr/>
        </p:nvSpPr>
        <p:spPr>
          <a:xfrm>
            <a:off x="3086100" y="4362450"/>
            <a:ext cx="5829300" cy="861774"/>
          </a:xfrm>
          <a:prstGeom prst="rect">
            <a:avLst/>
          </a:prstGeom>
          <a:noFill/>
        </p:spPr>
        <p:txBody>
          <a:bodyPr wrap="square" rtlCol="0">
            <a:spAutoFit/>
          </a:bodyPr>
          <a:lstStyle/>
          <a:p>
            <a:r>
              <a:rPr lang="en-US" sz="5000" dirty="0">
                <a:latin typeface="Encode Sans Normal Black"/>
              </a:rPr>
              <a:t>UAW RSEs</a:t>
            </a:r>
          </a:p>
        </p:txBody>
      </p:sp>
      <p:sp>
        <p:nvSpPr>
          <p:cNvPr id="4" name="TextBox 3">
            <a:extLst>
              <a:ext uri="{FF2B5EF4-FFF2-40B4-BE49-F238E27FC236}">
                <a16:creationId xmlns:a16="http://schemas.microsoft.com/office/drawing/2014/main" id="{0C9A8F1D-2DD5-60B6-D42B-C7D0D71095C0}"/>
              </a:ext>
            </a:extLst>
          </p:cNvPr>
          <p:cNvSpPr txBox="1"/>
          <p:nvPr/>
        </p:nvSpPr>
        <p:spPr>
          <a:xfrm>
            <a:off x="478971" y="5219223"/>
            <a:ext cx="8436429" cy="446276"/>
          </a:xfrm>
          <a:prstGeom prst="rect">
            <a:avLst/>
          </a:prstGeom>
          <a:noFill/>
        </p:spPr>
        <p:txBody>
          <a:bodyPr wrap="square" rtlCol="0">
            <a:spAutoFit/>
          </a:bodyPr>
          <a:lstStyle/>
          <a:p>
            <a:r>
              <a:rPr lang="en-US" sz="2300" dirty="0">
                <a:latin typeface="Uni Sans Regular"/>
              </a:rPr>
              <a:t>Presented by Banks Evans, Jennifer Mallahan, and Trevor Thompson</a:t>
            </a:r>
          </a:p>
        </p:txBody>
      </p:sp>
    </p:spTree>
    <p:extLst>
      <p:ext uri="{BB962C8B-B14F-4D97-AF65-F5344CB8AC3E}">
        <p14:creationId xmlns:p14="http://schemas.microsoft.com/office/powerpoint/2010/main" val="1913477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F416-8CF9-B819-7D2D-EB7F170AF123}"/>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Probation</a:t>
            </a:r>
            <a:endParaRPr lang="en-US" dirty="0">
              <a:latin typeface="Encode Sans Normal Black"/>
            </a:endParaRPr>
          </a:p>
        </p:txBody>
      </p:sp>
      <p:sp>
        <p:nvSpPr>
          <p:cNvPr id="4" name="Text Placeholder 3">
            <a:extLst>
              <a:ext uri="{FF2B5EF4-FFF2-40B4-BE49-F238E27FC236}">
                <a16:creationId xmlns:a16="http://schemas.microsoft.com/office/drawing/2014/main" id="{DC393C64-035B-5254-F86A-2482DDB15EB9}"/>
              </a:ext>
            </a:extLst>
          </p:cNvPr>
          <p:cNvSpPr>
            <a:spLocks noGrp="1"/>
          </p:cNvSpPr>
          <p:nvPr>
            <p:ph type="body" sz="quarter" idx="11"/>
          </p:nvPr>
        </p:nvSpPr>
        <p:spPr>
          <a:xfrm>
            <a:off x="659305" y="1843989"/>
            <a:ext cx="8197114" cy="3810086"/>
          </a:xfrm>
        </p:spPr>
        <p:txBody>
          <a:bodyPr/>
          <a:lstStyle/>
          <a:p>
            <a:pPr marL="0" indent="0">
              <a:buNone/>
            </a:pPr>
            <a:r>
              <a:rPr lang="en-US" sz="1800" kern="0" dirty="0">
                <a:effectLst/>
                <a:latin typeface="Arial" panose="020B0604020202020204" pitchFamily="34" charset="0"/>
                <a:ea typeface="Calibri" panose="020F0502020204030204" pitchFamily="34" charset="0"/>
              </a:rPr>
              <a:t>Every</a:t>
            </a:r>
            <a:r>
              <a:rPr lang="en-US" sz="1800" kern="0" spc="-1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part-time</a:t>
            </a:r>
            <a:r>
              <a:rPr lang="en-US" sz="1800" kern="0" spc="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and</a:t>
            </a:r>
            <a:r>
              <a:rPr lang="en-US" sz="1800" kern="0" spc="2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full-time</a:t>
            </a:r>
            <a:r>
              <a:rPr lang="en-US" sz="1800" kern="0" spc="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employee,</a:t>
            </a:r>
            <a:r>
              <a:rPr lang="en-US" sz="1800" kern="0" spc="1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following the</a:t>
            </a:r>
            <a:r>
              <a:rPr lang="en-US" sz="1800" kern="0" spc="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initial</a:t>
            </a:r>
            <a:r>
              <a:rPr lang="en-US" sz="1800" kern="0" spc="24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appointment</a:t>
            </a:r>
            <a:r>
              <a:rPr lang="en-US" sz="1800" kern="0" spc="27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to</a:t>
            </a:r>
            <a:r>
              <a:rPr lang="en-US" sz="1800" kern="0" spc="27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a</a:t>
            </a:r>
            <a:r>
              <a:rPr lang="en-US" sz="1800" kern="0" spc="27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position covered by this agreement,</a:t>
            </a:r>
            <a:r>
              <a:rPr lang="en-US" sz="1800" kern="0" spc="27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will</a:t>
            </a:r>
            <a:r>
              <a:rPr lang="en-US" sz="1800" kern="0" spc="27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serve</a:t>
            </a:r>
            <a:r>
              <a:rPr lang="en-US" sz="1800" kern="0" spc="27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a</a:t>
            </a:r>
            <a:r>
              <a:rPr lang="en-US" sz="1800" kern="0" spc="27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probationary</a:t>
            </a:r>
            <a:r>
              <a:rPr lang="en-US" sz="1800" kern="0" spc="15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period</a:t>
            </a:r>
            <a:r>
              <a:rPr lang="en-US" sz="1800" kern="0" spc="7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of</a:t>
            </a:r>
            <a:r>
              <a:rPr lang="en-US" sz="1800" kern="0" spc="6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six</a:t>
            </a:r>
            <a:r>
              <a:rPr lang="en-US" sz="1800" kern="0" spc="8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(6)</a:t>
            </a:r>
            <a:r>
              <a:rPr lang="en-US" sz="1800" kern="0" spc="6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consecutive</a:t>
            </a:r>
            <a:r>
              <a:rPr lang="en-US" sz="1800" kern="0" spc="6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months. The Employer</a:t>
            </a:r>
            <a:r>
              <a:rPr lang="en-US" sz="1800" kern="0" spc="6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may</a:t>
            </a:r>
            <a:r>
              <a:rPr lang="en-US" sz="1800" kern="0" spc="3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extend</a:t>
            </a:r>
            <a:r>
              <a:rPr lang="en-US" sz="1800" kern="0" spc="6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the</a:t>
            </a:r>
            <a:r>
              <a:rPr lang="en-US" sz="1800" kern="0" spc="5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probationary</a:t>
            </a:r>
            <a:r>
              <a:rPr lang="en-US" sz="1800" kern="0" spc="3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period</a:t>
            </a:r>
            <a:r>
              <a:rPr lang="en-US" sz="1800" kern="0" spc="12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for</a:t>
            </a:r>
            <a:r>
              <a:rPr lang="en-US" sz="1800" kern="0" spc="3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an</a:t>
            </a:r>
            <a:r>
              <a:rPr lang="en-US" sz="1800" kern="0" spc="4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individual</a:t>
            </a:r>
            <a:r>
              <a:rPr lang="en-US" sz="1800" kern="0" spc="3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employee</a:t>
            </a:r>
            <a:r>
              <a:rPr lang="en-US" sz="1800" kern="0" spc="4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as</a:t>
            </a:r>
            <a:r>
              <a:rPr lang="en-US" sz="1800" kern="0" spc="3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long</a:t>
            </a:r>
            <a:r>
              <a:rPr lang="en-US" sz="1800" kern="0" spc="2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as</a:t>
            </a:r>
            <a:r>
              <a:rPr lang="en-US" sz="1800" kern="0" spc="4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the</a:t>
            </a:r>
            <a:r>
              <a:rPr lang="en-US" sz="1800" kern="0" spc="3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extension</a:t>
            </a:r>
            <a:r>
              <a:rPr lang="en-US" sz="1800" kern="0" spc="3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does</a:t>
            </a:r>
            <a:r>
              <a:rPr lang="en-US" sz="1800" kern="0" spc="3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not</a:t>
            </a:r>
            <a:r>
              <a:rPr lang="en-US" sz="1800" kern="0" spc="5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cause</a:t>
            </a:r>
            <a:r>
              <a:rPr lang="en-US" sz="1800" kern="0" spc="29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the</a:t>
            </a:r>
            <a:r>
              <a:rPr lang="en-US" sz="1800" kern="0" spc="10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total</a:t>
            </a:r>
            <a:r>
              <a:rPr lang="en-US" sz="1800" kern="0" spc="11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period</a:t>
            </a:r>
            <a:r>
              <a:rPr lang="en-US" sz="1800" kern="0" spc="10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to</a:t>
            </a:r>
            <a:r>
              <a:rPr lang="en-US" sz="1800" kern="0" spc="12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exceed</a:t>
            </a:r>
            <a:r>
              <a:rPr lang="en-US" sz="1800" kern="0" spc="10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twelve</a:t>
            </a:r>
            <a:r>
              <a:rPr lang="en-US" sz="1800" kern="0" spc="10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(12)</a:t>
            </a:r>
            <a:r>
              <a:rPr lang="en-US" sz="1800" kern="0" spc="10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months.</a:t>
            </a:r>
            <a:r>
              <a:rPr lang="en-US" sz="1800" kern="0" spc="10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Employees</a:t>
            </a:r>
            <a:r>
              <a:rPr lang="en-US" sz="1800" kern="0" spc="12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will</a:t>
            </a:r>
            <a:r>
              <a:rPr lang="en-US" sz="1800" kern="0" spc="11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be</a:t>
            </a:r>
            <a:r>
              <a:rPr lang="en-US" sz="1800" kern="0" spc="22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provided</a:t>
            </a:r>
            <a:r>
              <a:rPr lang="en-US" sz="1800" kern="0" spc="4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with</a:t>
            </a:r>
            <a:r>
              <a:rPr lang="en-US" sz="1800" kern="0" spc="45"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a</a:t>
            </a:r>
            <a:r>
              <a:rPr lang="en-US" sz="1800" kern="0" spc="4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written</a:t>
            </a:r>
            <a:r>
              <a:rPr lang="en-US" sz="1800" kern="0" spc="4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explanation</a:t>
            </a:r>
            <a:r>
              <a:rPr lang="en-US" sz="1800" kern="0" spc="45"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for</a:t>
            </a:r>
            <a:r>
              <a:rPr lang="en-US" sz="1800" kern="0" spc="40" dirty="0">
                <a:effectLst/>
                <a:latin typeface="Arial" panose="020B0604020202020204" pitchFamily="34" charset="0"/>
                <a:ea typeface="Calibri" panose="020F0502020204030204" pitchFamily="34" charset="0"/>
              </a:rPr>
              <a:t> </a:t>
            </a:r>
            <a:r>
              <a:rPr lang="en-US" sz="1800" kern="0" dirty="0">
                <a:effectLst/>
                <a:latin typeface="Arial" panose="020B0604020202020204" pitchFamily="34" charset="0"/>
                <a:ea typeface="Calibri" panose="020F0502020204030204" pitchFamily="34" charset="0"/>
              </a:rPr>
              <a:t>the</a:t>
            </a:r>
            <a:r>
              <a:rPr lang="en-US" sz="1800" kern="0" spc="40" dirty="0">
                <a:effectLst/>
                <a:latin typeface="Arial" panose="020B0604020202020204" pitchFamily="34" charset="0"/>
                <a:ea typeface="Calibri" panose="020F0502020204030204" pitchFamily="34" charset="0"/>
              </a:rPr>
              <a:t> </a:t>
            </a:r>
            <a:r>
              <a:rPr lang="en-US" sz="1800" kern="0" spc="-5" dirty="0">
                <a:effectLst/>
                <a:latin typeface="Arial" panose="020B0604020202020204" pitchFamily="34" charset="0"/>
                <a:ea typeface="Calibri" panose="020F0502020204030204" pitchFamily="34" charset="0"/>
              </a:rPr>
              <a:t>extension.</a:t>
            </a:r>
            <a:r>
              <a:rPr lang="en-US" sz="1800" kern="0" spc="105" dirty="0">
                <a:effectLst/>
                <a:latin typeface="Arial" panose="020B0604020202020204" pitchFamily="34" charset="0"/>
                <a:ea typeface="Calibri" panose="020F0502020204030204" pitchFamily="34" charset="0"/>
              </a:rPr>
              <a:t> </a:t>
            </a:r>
            <a:endParaRPr lang="en-US" dirty="0"/>
          </a:p>
        </p:txBody>
      </p:sp>
    </p:spTree>
    <p:extLst>
      <p:ext uri="{BB962C8B-B14F-4D97-AF65-F5344CB8AC3E}">
        <p14:creationId xmlns:p14="http://schemas.microsoft.com/office/powerpoint/2010/main" val="3861512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9F12B-CC1B-9353-25AB-3A2F32FADCD1}"/>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Performance Evaluations</a:t>
            </a:r>
            <a:endParaRPr lang="en-US" dirty="0">
              <a:latin typeface="Encode Sans Normal Black"/>
            </a:endParaRPr>
          </a:p>
        </p:txBody>
      </p:sp>
      <p:sp>
        <p:nvSpPr>
          <p:cNvPr id="4" name="Text Placeholder 3">
            <a:extLst>
              <a:ext uri="{FF2B5EF4-FFF2-40B4-BE49-F238E27FC236}">
                <a16:creationId xmlns:a16="http://schemas.microsoft.com/office/drawing/2014/main" id="{0D8380D4-6523-18D5-7098-8BF00C40FC2F}"/>
              </a:ext>
            </a:extLst>
          </p:cNvPr>
          <p:cNvSpPr>
            <a:spLocks noGrp="1"/>
          </p:cNvSpPr>
          <p:nvPr>
            <p:ph type="body" sz="quarter" idx="11"/>
          </p:nvPr>
        </p:nvSpPr>
        <p:spPr>
          <a:xfrm>
            <a:off x="659305" y="1729689"/>
            <a:ext cx="8197114" cy="3810086"/>
          </a:xfrm>
        </p:spPr>
        <p:txBody>
          <a:bodyPr/>
          <a:lstStyle/>
          <a:p>
            <a:pPr marL="0" indent="0">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Supervisors or their designees will conduct performance evaluations and have performance evaluation meetings with the employees at least once per annum, starting 2023, though employees may request evaluation more frequently. </a:t>
            </a:r>
          </a:p>
          <a:p>
            <a:pPr marL="0" indent="0">
              <a:buNone/>
            </a:pPr>
            <a:endParaRPr lang="en-US" sz="1800" kern="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Within sixty (60) calendar days of employment to a position, the employee’s supervisor will meet with the employee to discuss how job duties are evaluated and provide the initial written performance expectations</a:t>
            </a:r>
          </a:p>
          <a:p>
            <a:pPr marL="0" indent="0">
              <a:buNone/>
            </a:pPr>
            <a:endParaRPr lang="en-US" sz="1800" kern="0"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2DA583B8-BF50-042C-B25E-8A7B52E65A60}"/>
              </a:ext>
            </a:extLst>
          </p:cNvPr>
          <p:cNvSpPr txBox="1"/>
          <p:nvPr/>
        </p:nvSpPr>
        <p:spPr>
          <a:xfrm>
            <a:off x="659305" y="5944447"/>
            <a:ext cx="4572000" cy="369332"/>
          </a:xfrm>
          <a:prstGeom prst="rect">
            <a:avLst/>
          </a:prstGeom>
          <a:noFill/>
        </p:spPr>
        <p:txBody>
          <a:bodyPr wrap="square">
            <a:spAutoFit/>
          </a:bodyPr>
          <a:lstStyle/>
          <a:p>
            <a:pPr marL="0" indent="0">
              <a:buNone/>
            </a:pPr>
            <a:r>
              <a:rPr lang="en-US" dirty="0"/>
              <a:t>Cont.</a:t>
            </a:r>
          </a:p>
        </p:txBody>
      </p:sp>
    </p:spTree>
    <p:extLst>
      <p:ext uri="{BB962C8B-B14F-4D97-AF65-F5344CB8AC3E}">
        <p14:creationId xmlns:p14="http://schemas.microsoft.com/office/powerpoint/2010/main" val="2307949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D6F7B-7130-CC86-2BFA-ABA87E6FE884}"/>
              </a:ext>
            </a:extLst>
          </p:cNvPr>
          <p:cNvSpPr>
            <a:spLocks noGrp="1"/>
          </p:cNvSpPr>
          <p:nvPr>
            <p:ph type="title"/>
          </p:nvPr>
        </p:nvSpPr>
        <p:spPr/>
        <p:txBody>
          <a:bodyPr/>
          <a:lstStyle/>
          <a:p>
            <a:r>
              <a:rPr lang="en-US" kern="0" dirty="0">
                <a:effectLst/>
                <a:latin typeface="Encode Sans Normal Black"/>
                <a:ea typeface="Arial" panose="020B0604020202020204" pitchFamily="34" charset="0"/>
              </a:rPr>
              <a:t>Performance Evaluation Meeting </a:t>
            </a:r>
            <a:endParaRPr lang="en-US" dirty="0">
              <a:latin typeface="Encode Sans Normal Black"/>
            </a:endParaRPr>
          </a:p>
        </p:txBody>
      </p:sp>
      <p:sp>
        <p:nvSpPr>
          <p:cNvPr id="3" name="Text Placeholder 2">
            <a:extLst>
              <a:ext uri="{FF2B5EF4-FFF2-40B4-BE49-F238E27FC236}">
                <a16:creationId xmlns:a16="http://schemas.microsoft.com/office/drawing/2014/main" id="{9543CB62-47B3-E75C-B158-B405EA9EAB11}"/>
              </a:ext>
            </a:extLst>
          </p:cNvPr>
          <p:cNvSpPr>
            <a:spLocks noGrp="1"/>
          </p:cNvSpPr>
          <p:nvPr>
            <p:ph type="body" sz="quarter" idx="11"/>
          </p:nvPr>
        </p:nvSpPr>
        <p:spPr/>
        <p:txBody>
          <a:bodyPr/>
          <a:lstStyle/>
          <a:p>
            <a:pPr marL="0" marR="0" indent="0">
              <a:lnSpc>
                <a:spcPct val="115000"/>
              </a:lnSpc>
              <a:spcBef>
                <a:spcPts val="0"/>
              </a:spcBef>
              <a:spcAft>
                <a:spcPts val="0"/>
              </a:spcAft>
              <a:buNone/>
            </a:pPr>
            <a:r>
              <a:rPr lang="en-US" sz="11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The performance evaluation meeting shall include the following:</a:t>
            </a:r>
            <a:endParaRPr lang="en-US" sz="11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review of the employee’s job description, and making revisions if applicable;</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assessing the employee’s progress toward achieving project goals and objectives;</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recognition of individual accomplishments and opportunities for growth; </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update of salary funding circumstances which may impact the employee;</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feedback from the employee on how the supervisor can support the employee’s professional goals.</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Clr>
                <a:srgbClr val="3D3D3D"/>
              </a:buClr>
              <a:buSzPts val="1200"/>
              <a:buFont typeface="Arial" panose="020B0604020202020204" pitchFamily="34" charset="0"/>
              <a:buChar char="●"/>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Review of the current funding sources and known end dates as well as any potential prospective funding sources and projected timelines which may impact the employee.</a:t>
            </a:r>
          </a:p>
          <a:p>
            <a:pPr marL="342900" marR="0" lvl="0" indent="-342900">
              <a:lnSpc>
                <a:spcPct val="115000"/>
              </a:lnSpc>
              <a:spcBef>
                <a:spcPts val="0"/>
              </a:spcBef>
              <a:spcAft>
                <a:spcPts val="0"/>
              </a:spcAft>
              <a:buClr>
                <a:srgbClr val="3D3D3D"/>
              </a:buClr>
              <a:buSzPts val="1200"/>
              <a:buFont typeface="Arial" panose="020B0604020202020204" pitchFamily="34" charset="0"/>
              <a:buChar char="●"/>
            </a:pPr>
            <a:endParaRPr lang="en-US" sz="1100" kern="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marR="0" indent="0">
              <a:lnSpc>
                <a:spcPct val="115000"/>
              </a:lnSpc>
              <a:spcBef>
                <a:spcPts val="0"/>
              </a:spcBef>
              <a:spcAft>
                <a:spcPts val="0"/>
              </a:spcAft>
              <a:buNone/>
            </a:pPr>
            <a:r>
              <a:rPr lang="en-US" sz="11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Performance evaluations will at a minimum include the following:</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marR="0" indent="0">
              <a:lnSpc>
                <a:spcPct val="115000"/>
              </a:lnSpc>
              <a:spcBef>
                <a:spcPts val="0"/>
              </a:spcBef>
              <a:spcAft>
                <a:spcPts val="0"/>
              </a:spcAft>
              <a:buNone/>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 A copy of the current job description and previously established goals performed by the employee may be evaluated based on the following factors:</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28600" marR="0" indent="-228600">
              <a:lnSpc>
                <a:spcPct val="115000"/>
              </a:lnSpc>
              <a:spcBef>
                <a:spcPts val="0"/>
              </a:spcBef>
              <a:spcAft>
                <a:spcPts val="0"/>
              </a:spcAft>
              <a:buAutoNum type="arabicPeriod"/>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quality of work (e.g. competence, accuracy, neatness, thoroughness),</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28600" marR="0" indent="-228600">
              <a:lnSpc>
                <a:spcPct val="115000"/>
              </a:lnSpc>
              <a:spcBef>
                <a:spcPts val="0"/>
              </a:spcBef>
              <a:spcAft>
                <a:spcPts val="0"/>
              </a:spcAft>
              <a:buAutoNum type="arabicPeriod"/>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quantity of work (e.g. use of time, volume of work accomplished, ability to meet schedules, productivity levels),</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28600" marR="0" indent="-228600">
              <a:lnSpc>
                <a:spcPct val="115000"/>
              </a:lnSpc>
              <a:spcBef>
                <a:spcPts val="0"/>
              </a:spcBef>
              <a:spcAft>
                <a:spcPts val="0"/>
              </a:spcAft>
              <a:buAutoNum type="arabicPeriod"/>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job knowledge (e.g. degree of technical knowledge, understanding of job procedures and methods),</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28600" marR="0" indent="-228600">
              <a:lnSpc>
                <a:spcPct val="115000"/>
              </a:lnSpc>
              <a:spcBef>
                <a:spcPts val="0"/>
              </a:spcBef>
              <a:spcAft>
                <a:spcPts val="0"/>
              </a:spcAft>
              <a:buAutoNum type="arabicPeriod"/>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working relationships (e.g. cooperation and ability to work with supervisor, co-workers, students, and clients served), and</a:t>
            </a:r>
            <a:endParaRPr lang="en-US" sz="1100" kern="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228600" marR="0" indent="-228600">
              <a:lnSpc>
                <a:spcPct val="115000"/>
              </a:lnSpc>
              <a:spcBef>
                <a:spcPts val="0"/>
              </a:spcBef>
              <a:spcAft>
                <a:spcPts val="0"/>
              </a:spcAft>
              <a:buAutoNum type="arabicPeriod"/>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leadership skills – if applicable (e.g. training and directing subordinates, delegation, evaluating subordinates, planning and organizing work, problem solving, decision making ability, ability to communicate). </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nSpc>
                <a:spcPct val="115000"/>
              </a:lnSpc>
              <a:spcBef>
                <a:spcPts val="0"/>
              </a:spcBef>
              <a:spcAft>
                <a:spcPts val="0"/>
              </a:spcAft>
              <a:buNone/>
            </a:pPr>
            <a:r>
              <a:rPr lang="en-US" sz="1100" u="none" strike="noStrike"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 Provision for employee’s comments/self assessment of job duties, achievements, other activities, and references. </a:t>
            </a:r>
            <a:endParaRPr lang="en-US" sz="1100" u="none" strike="noStrike"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nSpc>
                <a:spcPct val="115000"/>
              </a:lnSpc>
              <a:spcBef>
                <a:spcPts val="0"/>
              </a:spcBef>
              <a:spcAft>
                <a:spcPts val="0"/>
              </a:spcAft>
              <a:buClr>
                <a:srgbClr val="3D3D3D"/>
              </a:buClr>
              <a:buSzPts val="1200"/>
              <a:buNone/>
            </a:pPr>
            <a:endParaRPr lang="en-US" sz="1100" u="none" strike="noStrike" kern="1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7908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161A3-C2DB-1968-FFF7-78B16236695D}"/>
              </a:ext>
            </a:extLst>
          </p:cNvPr>
          <p:cNvSpPr>
            <a:spLocks noGrp="1"/>
          </p:cNvSpPr>
          <p:nvPr>
            <p:ph type="title"/>
          </p:nvPr>
        </p:nvSpPr>
        <p:spPr/>
        <p:txBody>
          <a:bodyPr/>
          <a:lstStyle/>
          <a:p>
            <a:r>
              <a:rPr lang="en-US" dirty="0"/>
              <a:t>Position Review Process</a:t>
            </a:r>
          </a:p>
        </p:txBody>
      </p:sp>
      <p:sp>
        <p:nvSpPr>
          <p:cNvPr id="4" name="Text Placeholder 3">
            <a:extLst>
              <a:ext uri="{FF2B5EF4-FFF2-40B4-BE49-F238E27FC236}">
                <a16:creationId xmlns:a16="http://schemas.microsoft.com/office/drawing/2014/main" id="{D290A9B3-7D64-B2F4-E3A8-63E7E1C0290C}"/>
              </a:ext>
            </a:extLst>
          </p:cNvPr>
          <p:cNvSpPr>
            <a:spLocks noGrp="1"/>
          </p:cNvSpPr>
          <p:nvPr>
            <p:ph type="body" sz="quarter" idx="11"/>
          </p:nvPr>
        </p:nvSpPr>
        <p:spPr>
          <a:xfrm>
            <a:off x="671757" y="1920189"/>
            <a:ext cx="8197114" cy="3810086"/>
          </a:xfrm>
        </p:spPr>
        <p:txBody>
          <a:bodyPr/>
          <a:lstStyle/>
          <a:p>
            <a:pPr marL="0" indent="0">
              <a:buNone/>
            </a:pPr>
            <a:r>
              <a:rPr lang="en-US" dirty="0"/>
              <a:t>The Employer or employee may request that a position be reviewed when the requesting</a:t>
            </a:r>
          </a:p>
          <a:p>
            <a:pPr marL="0" indent="0">
              <a:buNone/>
            </a:pPr>
            <a:r>
              <a:rPr lang="en-US" dirty="0"/>
              <a:t>party believes that the basis of its request has become a permanent requirement of the</a:t>
            </a:r>
          </a:p>
          <a:p>
            <a:pPr marL="0" indent="0">
              <a:buNone/>
            </a:pPr>
            <a:r>
              <a:rPr lang="en-US" dirty="0"/>
              <a:t>position. Employees may not request that a position be reviewed more often than once every six  months.</a:t>
            </a:r>
          </a:p>
        </p:txBody>
      </p:sp>
    </p:spTree>
    <p:extLst>
      <p:ext uri="{BB962C8B-B14F-4D97-AF65-F5344CB8AC3E}">
        <p14:creationId xmlns:p14="http://schemas.microsoft.com/office/powerpoint/2010/main" val="1447199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Corrective Action and Dismissal</a:t>
            </a:r>
          </a:p>
        </p:txBody>
      </p:sp>
      <p:sp>
        <p:nvSpPr>
          <p:cNvPr id="3" name="Text Placeholder 2"/>
          <p:cNvSpPr>
            <a:spLocks noGrp="1"/>
          </p:cNvSpPr>
          <p:nvPr>
            <p:ph type="body" sz="quarter" idx="11"/>
          </p:nvPr>
        </p:nvSpPr>
        <p:spPr>
          <a:xfrm>
            <a:off x="659305" y="1626348"/>
            <a:ext cx="8197114" cy="3810086"/>
          </a:xfrm>
        </p:spPr>
        <p:txBody>
          <a:bodyPr/>
          <a:lstStyle/>
          <a:p>
            <a:pPr marL="0" indent="0">
              <a:buNone/>
            </a:pPr>
            <a:r>
              <a:rPr lang="en-US" sz="2000" dirty="0"/>
              <a:t>Prior to dismissal, a pre-determination meeting will be scheduled to give an employee an opportunity to make their case before the final decision is made. The employee has the right to have a Union representative present at the pre-determination meeting which will not delay the scheduled pre-determination meeting.</a:t>
            </a:r>
          </a:p>
          <a:p>
            <a:pPr marL="0" indent="0">
              <a:buNone/>
            </a:pPr>
            <a:r>
              <a:rPr lang="en-US" sz="2000" dirty="0"/>
              <a:t>At least ten days prior to the meeting, the employee will be informed in writing of the reasons for the contemplated dismissal and given referenced documentation. The information will include the date, time, and location/format for the pre-determination meeting and the day of notice will count as the first day.</a:t>
            </a:r>
          </a:p>
        </p:txBody>
      </p:sp>
    </p:spTree>
    <p:extLst>
      <p:ext uri="{BB962C8B-B14F-4D97-AF65-F5344CB8AC3E}">
        <p14:creationId xmlns:p14="http://schemas.microsoft.com/office/powerpoint/2010/main" val="3819347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29842-03E1-5BA2-75EE-6DEEC9FBE535}"/>
              </a:ext>
            </a:extLst>
          </p:cNvPr>
          <p:cNvSpPr>
            <a:spLocks noGrp="1"/>
          </p:cNvSpPr>
          <p:nvPr>
            <p:ph type="title"/>
          </p:nvPr>
        </p:nvSpPr>
        <p:spPr>
          <a:xfrm>
            <a:off x="659305" y="740319"/>
            <a:ext cx="8184662" cy="998440"/>
          </a:xfrm>
        </p:spPr>
        <p:txBody>
          <a:bodyPr/>
          <a:lstStyle/>
          <a:p>
            <a:br>
              <a:rPr lang="en-US" kern="0" dirty="0">
                <a:effectLst/>
                <a:latin typeface="Encode Sans Normal Black"/>
                <a:ea typeface="Calibri" panose="020F0502020204030204" pitchFamily="34" charset="0"/>
                <a:cs typeface="Times New Roman" panose="02020603050405020304" pitchFamily="18" charset="0"/>
              </a:rPr>
            </a:br>
            <a:r>
              <a:rPr lang="en-US" kern="0" dirty="0">
                <a:effectLst/>
                <a:latin typeface="Encode Sans Normal Black"/>
                <a:ea typeface="Calibri" panose="020F0502020204030204" pitchFamily="34" charset="0"/>
                <a:cs typeface="Times New Roman" panose="02020603050405020304" pitchFamily="18" charset="0"/>
              </a:rPr>
              <a:t>Exit Interviews</a:t>
            </a:r>
            <a:br>
              <a:rPr lang="en-US" kern="100" dirty="0">
                <a:effectLst/>
                <a:latin typeface="Encode Sans Normal Black"/>
                <a:ea typeface="Calibri" panose="020F0502020204030204" pitchFamily="34" charset="0"/>
                <a:cs typeface="Times New Roman" panose="02020603050405020304" pitchFamily="18" charset="0"/>
              </a:rPr>
            </a:br>
            <a:endParaRPr lang="en-US" dirty="0">
              <a:latin typeface="Encode Sans Normal Black"/>
            </a:endParaRPr>
          </a:p>
        </p:txBody>
      </p:sp>
      <p:sp>
        <p:nvSpPr>
          <p:cNvPr id="4" name="Text Placeholder 3">
            <a:extLst>
              <a:ext uri="{FF2B5EF4-FFF2-40B4-BE49-F238E27FC236}">
                <a16:creationId xmlns:a16="http://schemas.microsoft.com/office/drawing/2014/main" id="{52B1E463-718C-07B0-49EB-523DF7651E22}"/>
              </a:ext>
            </a:extLst>
          </p:cNvPr>
          <p:cNvSpPr>
            <a:spLocks noGrp="1"/>
          </p:cNvSpPr>
          <p:nvPr>
            <p:ph type="body" sz="quarter" idx="11"/>
          </p:nvPr>
        </p:nvSpPr>
        <p:spPr/>
        <p:txBody>
          <a:bodyPr/>
          <a:lstStyle/>
          <a:p>
            <a:pPr marL="0" indent="0">
              <a:buNone/>
            </a:pPr>
            <a:r>
              <a:rPr lang="en-US" dirty="0"/>
              <a:t>The Employer will offer exit interviews to all resigning or retiring employees. </a:t>
            </a:r>
          </a:p>
        </p:txBody>
      </p:sp>
    </p:spTree>
    <p:extLst>
      <p:ext uri="{BB962C8B-B14F-4D97-AF65-F5344CB8AC3E}">
        <p14:creationId xmlns:p14="http://schemas.microsoft.com/office/powerpoint/2010/main" val="3550024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94403-A5D8-3E4A-BC24-421640820DAD}"/>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Hiring, Promotions, And Transfers</a:t>
            </a:r>
            <a:endParaRPr lang="en-US" dirty="0">
              <a:latin typeface="Encode Sans Normal Black"/>
            </a:endParaRPr>
          </a:p>
        </p:txBody>
      </p:sp>
      <p:sp>
        <p:nvSpPr>
          <p:cNvPr id="3" name="Text Placeholder 2">
            <a:extLst>
              <a:ext uri="{FF2B5EF4-FFF2-40B4-BE49-F238E27FC236}">
                <a16:creationId xmlns:a16="http://schemas.microsoft.com/office/drawing/2014/main" id="{75F0403A-3237-D43D-72E8-CD3A4051E819}"/>
              </a:ext>
            </a:extLst>
          </p:cNvPr>
          <p:cNvSpPr>
            <a:spLocks noGrp="1"/>
          </p:cNvSpPr>
          <p:nvPr>
            <p:ph type="body" sz="quarter" idx="11"/>
          </p:nvPr>
        </p:nvSpPr>
        <p:spPr/>
        <p:txBody>
          <a:bodyPr/>
          <a:lstStyle/>
          <a:p>
            <a:pPr marL="0" indent="0">
              <a:buNone/>
            </a:pPr>
            <a:r>
              <a:rPr lang="en-US" sz="2200" dirty="0"/>
              <a:t>Movement Between Positions:</a:t>
            </a:r>
          </a:p>
          <a:p>
            <a:pPr>
              <a:buFont typeface="Wingdings" panose="05000000000000000000" pitchFamily="2" charset="2"/>
              <a:buChar char="§"/>
            </a:pPr>
            <a:r>
              <a:rPr lang="en-US" sz="2200" dirty="0"/>
              <a:t>Employees who promote, transfer, or voluntarily demote into positions covered by this agreement, shall serve a Trial Service Period of four months.</a:t>
            </a:r>
          </a:p>
          <a:p>
            <a:pPr>
              <a:buFont typeface="Wingdings" panose="05000000000000000000" pitchFamily="2" charset="2"/>
              <a:buChar char="§"/>
            </a:pPr>
            <a:r>
              <a:rPr lang="en-US" sz="2200" dirty="0">
                <a:solidFill>
                  <a:schemeClr val="tx2"/>
                </a:solidFill>
                <a:effectLst/>
                <a:latin typeface="Open Sans" panose="020B0606030504020204" pitchFamily="34" charset="0"/>
                <a:ea typeface="Open Sans" panose="020B0606030504020204" pitchFamily="34" charset="0"/>
                <a:cs typeface="Open Sans" panose="020B0606030504020204" pitchFamily="34" charset="0"/>
              </a:rPr>
              <a:t>Either the Employer or the employee may end the appointment by providing notice.</a:t>
            </a:r>
          </a:p>
          <a:p>
            <a:pPr>
              <a:buFont typeface="Wingdings" panose="05000000000000000000" pitchFamily="2" charset="2"/>
              <a:buChar char="§"/>
            </a:pPr>
            <a:r>
              <a:rPr lang="en-US" sz="2200" dirty="0">
                <a:solidFill>
                  <a:schemeClr val="tx2"/>
                </a:solidFill>
                <a:effectLst/>
                <a:latin typeface="Open Sans" panose="020B0606030504020204" pitchFamily="34" charset="0"/>
                <a:ea typeface="Open Sans" panose="020B0606030504020204" pitchFamily="34" charset="0"/>
                <a:cs typeface="Open Sans" panose="020B0606030504020204" pitchFamily="34" charset="0"/>
              </a:rPr>
              <a:t>During the first month of the Trial Service Period, employees have preemptive rights to their former position. After the first month but during remainder of trial service, employees who are not staying in the new position shall have the option to revert to their former position if it is still vacant or be placed on the rehire list.</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3862133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2BA20-1753-DB8D-59B2-21D54797555A}"/>
              </a:ext>
            </a:extLst>
          </p:cNvPr>
          <p:cNvSpPr>
            <a:spLocks noGrp="1"/>
          </p:cNvSpPr>
          <p:nvPr>
            <p:ph type="title"/>
          </p:nvPr>
        </p:nvSpPr>
        <p:spPr>
          <a:xfrm>
            <a:off x="671757" y="731249"/>
            <a:ext cx="8184662" cy="998440"/>
          </a:xfrm>
        </p:spPr>
        <p:txBody>
          <a:bodyPr/>
          <a:lstStyle/>
          <a:p>
            <a:r>
              <a:rPr lang="en-US" u="none" strike="noStrike" kern="0" dirty="0">
                <a:effectLst/>
                <a:latin typeface="Encode Sans Normal Black"/>
                <a:ea typeface="Arial" panose="020B0604020202020204" pitchFamily="34" charset="0"/>
                <a:cs typeface="Times New Roman" panose="02020603050405020304" pitchFamily="18" charset="0"/>
              </a:rPr>
              <a:t>Employee Definitions</a:t>
            </a:r>
            <a:br>
              <a:rPr lang="en-US" u="none" strike="noStrike" kern="100" dirty="0">
                <a:effectLst/>
                <a:latin typeface="Encode Sans Normal Black"/>
                <a:ea typeface="Calibri" panose="020F0502020204030204" pitchFamily="34" charset="0"/>
                <a:cs typeface="Times New Roman" panose="02020603050405020304" pitchFamily="18" charset="0"/>
              </a:rPr>
            </a:br>
            <a:endParaRPr lang="en-US" dirty="0">
              <a:latin typeface="Encode Sans Normal Black"/>
            </a:endParaRPr>
          </a:p>
        </p:txBody>
      </p:sp>
      <p:sp>
        <p:nvSpPr>
          <p:cNvPr id="4" name="Text Placeholder 3">
            <a:extLst>
              <a:ext uri="{FF2B5EF4-FFF2-40B4-BE49-F238E27FC236}">
                <a16:creationId xmlns:a16="http://schemas.microsoft.com/office/drawing/2014/main" id="{17615717-1383-30F4-DA84-DA6C2C78A9A5}"/>
              </a:ext>
            </a:extLst>
          </p:cNvPr>
          <p:cNvSpPr>
            <a:spLocks noGrp="1"/>
          </p:cNvSpPr>
          <p:nvPr>
            <p:ph type="body" sz="quarter" idx="11"/>
          </p:nvPr>
        </p:nvSpPr>
        <p:spPr>
          <a:xfrm>
            <a:off x="573580" y="1729689"/>
            <a:ext cx="8197114" cy="3810086"/>
          </a:xfrm>
        </p:spPr>
        <p:txBody>
          <a:bodyPr/>
          <a:lstStyle/>
          <a:p>
            <a:pPr marL="0" indent="0">
              <a:buNone/>
            </a:pPr>
            <a:r>
              <a:rPr lang="en-US" sz="1400" kern="0" dirty="0">
                <a:effectLst/>
                <a:latin typeface="Open Sans" panose="020B0606030504020204" pitchFamily="34" charset="0"/>
                <a:ea typeface="Open Sans" panose="020B0606030504020204" pitchFamily="34" charset="0"/>
                <a:cs typeface="Open Sans" panose="020B0606030504020204" pitchFamily="34" charset="0"/>
              </a:rPr>
              <a:t>Workweek. A regularly recurring period consisting of seven (7) consecutive twenty-four (24) hour periods that begins Monday, 12:00 a.m. and ends the following Sunday at 11:59 p.m.</a:t>
            </a:r>
          </a:p>
          <a:p>
            <a:pPr marL="0" indent="0">
              <a:buNone/>
            </a:pPr>
            <a:endParaRPr lang="en-US" sz="1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dirty="0">
                <a:latin typeface="Open Sans" panose="020B0606030504020204" pitchFamily="34" charset="0"/>
                <a:ea typeface="Open Sans" panose="020B0606030504020204" pitchFamily="34" charset="0"/>
                <a:cs typeface="Open Sans" panose="020B0606030504020204" pitchFamily="34" charset="0"/>
              </a:rPr>
              <a:t>Full-time Employee. An employee regularly scheduled to work forty (40) hours per workweek.</a:t>
            </a:r>
          </a:p>
          <a:p>
            <a:pPr marL="0" indent="0">
              <a:buNone/>
            </a:pPr>
            <a:endParaRPr lang="en-US" sz="1400" kern="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0" dirty="0">
                <a:effectLst/>
                <a:latin typeface="Open Sans" panose="020B0606030504020204" pitchFamily="34" charset="0"/>
                <a:ea typeface="Open Sans" panose="020B0606030504020204" pitchFamily="34" charset="0"/>
                <a:cs typeface="Open Sans" panose="020B0606030504020204" pitchFamily="34" charset="0"/>
              </a:rPr>
              <a:t>Part-time Employee. An employee regularly scheduled to work less than forty (40) hours per workweek.</a:t>
            </a:r>
          </a:p>
          <a:p>
            <a:pPr marL="0" indent="0">
              <a:buNone/>
            </a:pPr>
            <a:endParaRPr lang="en-US" sz="1400" kern="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100" dirty="0">
                <a:effectLst/>
                <a:latin typeface="Open Sans" panose="020B0606030504020204" pitchFamily="34" charset="0"/>
                <a:ea typeface="Open Sans" panose="020B0606030504020204" pitchFamily="34" charset="0"/>
                <a:cs typeface="Open Sans" panose="020B0606030504020204" pitchFamily="34" charset="0"/>
              </a:rPr>
              <a:t>Temporary FTE Reductions and Increases:  The Employer may temporarily increase or decrease the FTE of an employee with a minimum of thirty (30) days’ notice.  The Employer and employee may mutually agree to less than thirty (30) days’ notice.  A temporary increase or decrease is defined as one that lasts three (3) months or less. This section does not apply to employee initiated requests to increase or decrease FTE. </a:t>
            </a:r>
          </a:p>
          <a:p>
            <a:pPr marL="0" indent="0">
              <a:buNone/>
            </a:pPr>
            <a:endParaRPr lang="en-US" sz="14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0" dirty="0">
                <a:solidFill>
                  <a:schemeClr val="tx2"/>
                </a:solidFill>
                <a:effectLst/>
                <a:latin typeface="Open Sans" panose="020B0606030504020204" pitchFamily="34" charset="0"/>
                <a:ea typeface="Open Sans" panose="020B0606030504020204" pitchFamily="34" charset="0"/>
                <a:cs typeface="Open Sans" panose="020B0606030504020204" pitchFamily="34" charset="0"/>
              </a:rPr>
              <a:t>The Employer may change an employee’s schedule to meet the needs of the research project. </a:t>
            </a:r>
            <a:endParaRPr lang="en-US" sz="1400"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654189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BEFF7-A0EA-B603-3879-E600A0DF7B8A}"/>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Layoff, Rehire</a:t>
            </a:r>
            <a:endParaRPr lang="en-US" dirty="0">
              <a:latin typeface="Encode Sans Normal Black"/>
            </a:endParaRPr>
          </a:p>
        </p:txBody>
      </p:sp>
      <p:sp>
        <p:nvSpPr>
          <p:cNvPr id="4" name="Text Placeholder 3">
            <a:extLst>
              <a:ext uri="{FF2B5EF4-FFF2-40B4-BE49-F238E27FC236}">
                <a16:creationId xmlns:a16="http://schemas.microsoft.com/office/drawing/2014/main" id="{80A25E69-FA90-D2FB-2D0B-1F29BCA1C9F8}"/>
              </a:ext>
            </a:extLst>
          </p:cNvPr>
          <p:cNvSpPr>
            <a:spLocks noGrp="1"/>
          </p:cNvSpPr>
          <p:nvPr>
            <p:ph type="body" sz="quarter" idx="11"/>
          </p:nvPr>
        </p:nvSpPr>
        <p:spPr>
          <a:xfrm>
            <a:off x="659305" y="1748739"/>
            <a:ext cx="8197114" cy="3810086"/>
          </a:xfrm>
        </p:spPr>
        <p:txBody>
          <a:bodyPr/>
          <a:lstStyle/>
          <a:p>
            <a:pPr marL="0" indent="0">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Layoff: The</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Employer</a:t>
            </a:r>
            <a:r>
              <a:rPr lang="en-US" sz="1800" kern="0" spc="-25"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shall</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identify</a:t>
            </a:r>
            <a:r>
              <a:rPr lang="en-US" sz="1800" kern="0" spc="-25"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the</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positions</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to</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be</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eliminated</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and</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the</a:t>
            </a:r>
            <a:r>
              <a:rPr lang="en-US" sz="1800" kern="0" spc="-30" dirty="0">
                <a:effectLst/>
                <a:latin typeface="Open Sans" panose="020B0606030504020204" pitchFamily="34" charset="0"/>
                <a:ea typeface="Open Sans" panose="020B0606030504020204" pitchFamily="34" charset="0"/>
                <a:cs typeface="Open Sans" panose="020B0606030504020204" pitchFamily="34" charset="0"/>
              </a:rPr>
              <a:t>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employee(s) affected and shall notify employees and the Union in writing, at least forty-five (45) calendar days in advance of implementation. Whenever possible the Employer will provide more than the minimum notice</a:t>
            </a:r>
          </a:p>
          <a:p>
            <a:pPr marL="0" indent="0">
              <a:buNone/>
            </a:pPr>
            <a:endParaRPr lang="en-US" sz="1800" kern="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kern="0" dirty="0">
                <a:latin typeface="Open Sans" panose="020B0606030504020204" pitchFamily="34" charset="0"/>
                <a:ea typeface="Open Sans" panose="020B0606030504020204" pitchFamily="34" charset="0"/>
                <a:cs typeface="Open Sans" panose="020B0606030504020204" pitchFamily="34" charset="0"/>
              </a:rPr>
              <a:t>Rehire: </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Upon request, an Employee who is subject to layoff will be placed on the rehire list for twelve (12) months in order of seniority. </a:t>
            </a:r>
            <a:r>
              <a:rPr lang="en-US" sz="1800" kern="0">
                <a:effectLst/>
                <a:latin typeface="Open Sans" panose="020B0606030504020204" pitchFamily="34" charset="0"/>
                <a:ea typeface="Open Sans" panose="020B0606030504020204" pitchFamily="34" charset="0"/>
                <a:cs typeface="Open Sans" panose="020B0606030504020204" pitchFamily="34" charset="0"/>
              </a:rPr>
              <a:t>Rehire Seniority is defined as the length of service in calendar days with the University.</a:t>
            </a:r>
            <a:endParaRPr lang="en-US" sz="1800" kern="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1800" kern="0" dirty="0">
              <a:effectLst/>
              <a:latin typeface="Open Sans" panose="020B0606030504020204" pitchFamily="34" charset="0"/>
              <a:ea typeface="Open Sans" panose="020B0606030504020204" pitchFamily="34" charset="0"/>
              <a:cs typeface="Open Sans" panose="020B0606030504020204" pitchFamily="34" charset="0"/>
            </a:endParaRPr>
          </a:p>
          <a:p>
            <a:pPr marL="0" marR="0" indent="0">
              <a:lnSpc>
                <a:spcPct val="107000"/>
              </a:lnSpc>
              <a:spcBef>
                <a:spcPts val="0"/>
              </a:spcBef>
              <a:spcAft>
                <a:spcPts val="0"/>
              </a:spcAft>
              <a:buNone/>
              <a:tabLst>
                <a:tab pos="563245" algn="l"/>
              </a:tabLst>
            </a:pPr>
            <a:r>
              <a:rPr lang="en-US" sz="1800" u="sng" kern="0" dirty="0">
                <a:effectLst/>
                <a:latin typeface="Open Sans" panose="020B0606030504020204" pitchFamily="34" charset="0"/>
                <a:ea typeface="Open Sans" panose="020B0606030504020204" pitchFamily="34" charset="0"/>
                <a:cs typeface="Open Sans" panose="020B0606030504020204" pitchFamily="34" charset="0"/>
              </a:rPr>
              <a:t>Rehire Trial</a:t>
            </a:r>
            <a:r>
              <a:rPr lang="en-US" sz="1800" u="sng" kern="0" spc="-20" dirty="0">
                <a:effectLst/>
                <a:latin typeface="Open Sans" panose="020B0606030504020204" pitchFamily="34" charset="0"/>
                <a:ea typeface="Open Sans" panose="020B0606030504020204" pitchFamily="34" charset="0"/>
                <a:cs typeface="Open Sans" panose="020B0606030504020204" pitchFamily="34" charset="0"/>
              </a:rPr>
              <a:t> </a:t>
            </a:r>
            <a:r>
              <a:rPr lang="en-US" sz="1800" u="sng" kern="0" dirty="0">
                <a:effectLst/>
                <a:latin typeface="Open Sans" panose="020B0606030504020204" pitchFamily="34" charset="0"/>
                <a:ea typeface="Open Sans" panose="020B0606030504020204" pitchFamily="34" charset="0"/>
                <a:cs typeface="Open Sans" panose="020B0606030504020204" pitchFamily="34" charset="0"/>
              </a:rPr>
              <a:t>Period</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Employees placed into vacant positions from the rehire list will serve a six month rehire trial period unless the appointing authority allows for a shorter duration upon placement into the position</a:t>
            </a:r>
          </a:p>
          <a:p>
            <a:pPr marL="0" indent="0">
              <a:buNone/>
            </a:pPr>
            <a:endParaRPr lang="en-US" sz="1800" kern="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kern="0" dirty="0">
                <a:latin typeface="Open Sans" panose="020B0606030504020204" pitchFamily="34" charset="0"/>
                <a:ea typeface="Open Sans" panose="020B0606030504020204" pitchFamily="34" charset="0"/>
                <a:cs typeface="Open Sans" panose="020B0606030504020204" pitchFamily="34" charset="0"/>
              </a:rPr>
              <a:t>Cont.</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96390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3595E67-E066-0157-A0C5-B71590840CE5}"/>
              </a:ext>
            </a:extLst>
          </p:cNvPr>
          <p:cNvSpPr>
            <a:spLocks noGrp="1"/>
          </p:cNvSpPr>
          <p:nvPr>
            <p:ph type="body" sz="quarter" idx="11"/>
          </p:nvPr>
        </p:nvSpPr>
        <p:spPr/>
        <p:txBody>
          <a:bodyPr/>
          <a:lstStyle/>
          <a:p>
            <a:pPr marL="0" marR="0" indent="0">
              <a:lnSpc>
                <a:spcPct val="107000"/>
              </a:lnSpc>
              <a:spcBef>
                <a:spcPts val="0"/>
              </a:spcBef>
              <a:spcAft>
                <a:spcPts val="0"/>
              </a:spcAft>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Involuntary Permanent FTE Reduction.  </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114300" marR="0" indent="0">
              <a:lnSpc>
                <a:spcPct val="107000"/>
              </a:lnSpc>
              <a:spcBef>
                <a:spcPts val="0"/>
              </a:spcBef>
              <a:spcAft>
                <a:spcPts val="0"/>
              </a:spcAft>
              <a:buNone/>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An employee in a position that is not abolished but is permanently reduced in FTE status will be notified of the reduction in writing at least thirty (30) days prior to the effective date.  An Employee in a position being reduced by at least .5 FTE will have the choice of staying in the reduced position and/or being placed on the rehire list.  The employee must exercise this choice within three (3) working days of the notice with the notice counting as the first day.   </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p:txBody>
      </p:sp>
      <p:sp>
        <p:nvSpPr>
          <p:cNvPr id="2" name="Title 1">
            <a:extLst>
              <a:ext uri="{FF2B5EF4-FFF2-40B4-BE49-F238E27FC236}">
                <a16:creationId xmlns:a16="http://schemas.microsoft.com/office/drawing/2014/main" id="{0180E686-67DA-0E74-9DCD-489B4BBFEA41}"/>
              </a:ext>
            </a:extLst>
          </p:cNvPr>
          <p:cNvSpPr>
            <a:spLocks noGrp="1"/>
          </p:cNvSpPr>
          <p:nvPr>
            <p:ph type="title"/>
          </p:nvPr>
        </p:nvSpPr>
        <p:spPr>
          <a:xfrm>
            <a:off x="671757" y="365125"/>
            <a:ext cx="8184662" cy="998383"/>
          </a:xfrm>
        </p:spPr>
        <p:txBody>
          <a:bodyPr/>
          <a:lstStyle/>
          <a:p>
            <a:r>
              <a:rPr lang="en-US" dirty="0">
                <a:effectLst/>
                <a:latin typeface="Encode Sans Normal Black"/>
                <a:ea typeface="Calibri" panose="020F0502020204030204" pitchFamily="34" charset="0"/>
                <a:cs typeface="Times New Roman" panose="02020603050405020304" pitchFamily="18" charset="0"/>
              </a:rPr>
              <a:t>Layoff, Rehire</a:t>
            </a:r>
            <a:endParaRPr lang="en-US" dirty="0">
              <a:latin typeface="Encode Sans Normal Black"/>
            </a:endParaRPr>
          </a:p>
        </p:txBody>
      </p:sp>
    </p:spTree>
    <p:extLst>
      <p:ext uri="{BB962C8B-B14F-4D97-AF65-F5344CB8AC3E}">
        <p14:creationId xmlns:p14="http://schemas.microsoft.com/office/powerpoint/2010/main" val="3578067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836F-8594-F55C-61CA-8A54F6439398}"/>
              </a:ext>
            </a:extLst>
          </p:cNvPr>
          <p:cNvSpPr>
            <a:spLocks noGrp="1"/>
          </p:cNvSpPr>
          <p:nvPr>
            <p:ph type="title"/>
          </p:nvPr>
        </p:nvSpPr>
        <p:spPr>
          <a:xfrm>
            <a:off x="671757" y="365069"/>
            <a:ext cx="8184662" cy="451360"/>
          </a:xfrm>
        </p:spPr>
        <p:txBody>
          <a:bodyPr/>
          <a:lstStyle/>
          <a:p>
            <a:r>
              <a:rPr lang="en-US" dirty="0"/>
              <a:t>Management Team</a:t>
            </a:r>
          </a:p>
        </p:txBody>
      </p:sp>
      <p:sp>
        <p:nvSpPr>
          <p:cNvPr id="4" name="Text Placeholder 3">
            <a:extLst>
              <a:ext uri="{FF2B5EF4-FFF2-40B4-BE49-F238E27FC236}">
                <a16:creationId xmlns:a16="http://schemas.microsoft.com/office/drawing/2014/main" id="{BCADE6DB-B106-CC56-112C-30826CB7EB83}"/>
              </a:ext>
            </a:extLst>
          </p:cNvPr>
          <p:cNvSpPr>
            <a:spLocks noGrp="1"/>
          </p:cNvSpPr>
          <p:nvPr>
            <p:ph type="body" sz="quarter" idx="11"/>
          </p:nvPr>
        </p:nvSpPr>
        <p:spPr>
          <a:xfrm>
            <a:off x="688107" y="1540177"/>
            <a:ext cx="4075981" cy="3810086"/>
          </a:xfrm>
        </p:spPr>
        <p:txBody>
          <a:bodyPr/>
          <a:lstStyle/>
          <a:p>
            <a:pPr marL="0" indent="0">
              <a:buNone/>
            </a:pPr>
            <a:r>
              <a:rPr lang="en-US" sz="1200" dirty="0"/>
              <a:t>Peter Denis</a:t>
            </a:r>
          </a:p>
          <a:p>
            <a:pPr marL="0" indent="0">
              <a:buNone/>
            </a:pPr>
            <a:r>
              <a:rPr lang="en-US" sz="1200" dirty="0"/>
              <a:t>College of Arts and Sciences</a:t>
            </a:r>
          </a:p>
          <a:p>
            <a:pPr marL="0" indent="0">
              <a:buNone/>
            </a:pPr>
            <a:endParaRPr lang="en-US" sz="1200" dirty="0"/>
          </a:p>
          <a:p>
            <a:pPr marL="0" indent="0">
              <a:buNone/>
            </a:pPr>
            <a:r>
              <a:rPr lang="en-US" sz="1200" dirty="0"/>
              <a:t>Stephanie A. Harrington</a:t>
            </a:r>
          </a:p>
          <a:p>
            <a:pPr marL="0" indent="0">
              <a:buNone/>
            </a:pPr>
            <a:r>
              <a:rPr lang="en-US" sz="1200" dirty="0"/>
              <a:t>College of the Environment</a:t>
            </a:r>
          </a:p>
          <a:p>
            <a:pPr marL="0" indent="0">
              <a:buNone/>
            </a:pPr>
            <a:endParaRPr lang="en-US" sz="1200" dirty="0"/>
          </a:p>
          <a:p>
            <a:pPr marL="0" indent="0">
              <a:buNone/>
            </a:pPr>
            <a:r>
              <a:rPr lang="en-US" sz="1200" dirty="0"/>
              <a:t>Gail C Gray</a:t>
            </a:r>
          </a:p>
          <a:p>
            <a:pPr marL="0" indent="0">
              <a:buNone/>
            </a:pPr>
            <a:r>
              <a:rPr lang="en-US" sz="1200" dirty="0"/>
              <a:t>School of Medicine</a:t>
            </a:r>
          </a:p>
          <a:p>
            <a:pPr marL="0" indent="0">
              <a:buNone/>
            </a:pPr>
            <a:endParaRPr lang="en-US" sz="1200" dirty="0"/>
          </a:p>
          <a:p>
            <a:pPr marL="0" indent="0">
              <a:buNone/>
            </a:pPr>
            <a:r>
              <a:rPr lang="en-US" sz="1200" dirty="0"/>
              <a:t>Kathleen (Kathy) Bracy</a:t>
            </a:r>
          </a:p>
          <a:p>
            <a:pPr marL="0" indent="0">
              <a:buNone/>
            </a:pPr>
            <a:r>
              <a:rPr lang="en-US" sz="1200" dirty="0"/>
              <a:t>School of Medicine</a:t>
            </a:r>
          </a:p>
          <a:p>
            <a:pPr marL="0" indent="0">
              <a:buNone/>
            </a:pPr>
            <a:endParaRPr lang="en-US" sz="1200" dirty="0"/>
          </a:p>
          <a:p>
            <a:pPr marL="0" indent="0">
              <a:buNone/>
            </a:pPr>
            <a:r>
              <a:rPr lang="en-US" sz="1200" dirty="0"/>
              <a:t>Joe Giffels</a:t>
            </a:r>
          </a:p>
          <a:p>
            <a:pPr marL="0" indent="0">
              <a:buNone/>
            </a:pPr>
            <a:r>
              <a:rPr lang="en-US" sz="1200" dirty="0"/>
              <a:t>Office of Research</a:t>
            </a:r>
          </a:p>
          <a:p>
            <a:pPr marL="0" indent="0">
              <a:buNone/>
            </a:pPr>
            <a:endParaRPr lang="en-US" sz="1200" dirty="0"/>
          </a:p>
          <a:p>
            <a:pPr marL="0" indent="0">
              <a:buNone/>
            </a:pPr>
            <a:r>
              <a:rPr lang="en-US" sz="1200" dirty="0"/>
              <a:t>JoAnn Wuitschick</a:t>
            </a:r>
          </a:p>
          <a:p>
            <a:pPr marL="0" indent="0">
              <a:buNone/>
            </a:pPr>
            <a:r>
              <a:rPr lang="en-US" sz="1200" dirty="0"/>
              <a:t>Human Resources Consultant</a:t>
            </a:r>
          </a:p>
          <a:p>
            <a:pPr marL="0" indent="0">
              <a:buNone/>
            </a:pPr>
            <a:endParaRPr lang="en-US" sz="1200" dirty="0"/>
          </a:p>
          <a:p>
            <a:pPr marL="0" indent="0">
              <a:buNone/>
            </a:pPr>
            <a:r>
              <a:rPr lang="en-US" sz="1200" dirty="0"/>
              <a:t>Anita Gross</a:t>
            </a:r>
          </a:p>
          <a:p>
            <a:pPr marL="0" indent="0">
              <a:buNone/>
            </a:pPr>
            <a:r>
              <a:rPr lang="en-US" sz="1200" dirty="0"/>
              <a:t>Human Resources Consultant</a:t>
            </a:r>
          </a:p>
        </p:txBody>
      </p:sp>
      <p:sp>
        <p:nvSpPr>
          <p:cNvPr id="7" name="TextBox 6">
            <a:extLst>
              <a:ext uri="{FF2B5EF4-FFF2-40B4-BE49-F238E27FC236}">
                <a16:creationId xmlns:a16="http://schemas.microsoft.com/office/drawing/2014/main" id="{FD12F5F1-9F12-57DF-299D-4682A7ABFFE3}"/>
              </a:ext>
            </a:extLst>
          </p:cNvPr>
          <p:cNvSpPr txBox="1"/>
          <p:nvPr/>
        </p:nvSpPr>
        <p:spPr>
          <a:xfrm>
            <a:off x="4764088" y="1363509"/>
            <a:ext cx="3516086" cy="4893647"/>
          </a:xfrm>
          <a:prstGeom prst="rect">
            <a:avLst/>
          </a:prstGeom>
          <a:noFill/>
        </p:spPr>
        <p:txBody>
          <a:bodyPr wrap="square" rtlCol="0">
            <a:spAutoFit/>
          </a:bodyPr>
          <a:lstStyle/>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Katie Spengler</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Compensation</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Mike Kummer</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College of Arts and Sciences, Administrator in Physics</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Aileen V. Trilles</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College of Engineering</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Maria Zontine</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School of Medicine</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Kim Garner</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School of Medicine, Lab Medicine and Pathology</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Meghan Herman</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School of Public Health</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Maria Card</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Applied Physics Laboratory</a:t>
            </a:r>
          </a:p>
          <a:p>
            <a:endPar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Alex Grothe</a:t>
            </a:r>
          </a:p>
          <a:p>
            <a:r>
              <a:rPr lang="en-US" sz="1200" b="1" dirty="0">
                <a:solidFill>
                  <a:schemeClr val="tx2"/>
                </a:solidFill>
                <a:latin typeface="Open Sans" panose="020B0606030504020204" pitchFamily="34" charset="0"/>
                <a:ea typeface="Open Sans" panose="020B0606030504020204" pitchFamily="34" charset="0"/>
                <a:cs typeface="Open Sans" panose="020B0606030504020204" pitchFamily="34" charset="0"/>
              </a:rPr>
              <a:t>College of Engineering</a:t>
            </a:r>
          </a:p>
          <a:p>
            <a:endParaRPr lang="en-US" sz="1200"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42094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9AAB8-FE70-38AA-7B4A-0D8039382D17}"/>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PI Eligibility</a:t>
            </a:r>
            <a:endParaRPr lang="en-US" dirty="0">
              <a:latin typeface="Encode Sans Normal Black"/>
            </a:endParaRPr>
          </a:p>
        </p:txBody>
      </p:sp>
      <p:sp>
        <p:nvSpPr>
          <p:cNvPr id="4" name="Text Placeholder 3">
            <a:extLst>
              <a:ext uri="{FF2B5EF4-FFF2-40B4-BE49-F238E27FC236}">
                <a16:creationId xmlns:a16="http://schemas.microsoft.com/office/drawing/2014/main" id="{7C84855F-3FB5-2E14-C960-45DA271B3C3A}"/>
              </a:ext>
            </a:extLst>
          </p:cNvPr>
          <p:cNvSpPr>
            <a:spLocks noGrp="1"/>
          </p:cNvSpPr>
          <p:nvPr>
            <p:ph type="body" sz="quarter" idx="11"/>
          </p:nvPr>
        </p:nvSpPr>
        <p:spPr/>
        <p:txBody>
          <a:bodyPr/>
          <a:lstStyle/>
          <a:p>
            <a:pPr marL="0" indent="0">
              <a:buNone/>
            </a:pPr>
            <a:r>
              <a:rPr lang="en-US" sz="1800" kern="0" dirty="0">
                <a:solidFill>
                  <a:schemeClr val="tx2"/>
                </a:solidFill>
                <a:effectLst/>
                <a:latin typeface="Open Sans" panose="020B0606030504020204" pitchFamily="34" charset="0"/>
                <a:ea typeface="Open Sans" panose="020B0606030504020204" pitchFamily="34" charset="0"/>
                <a:cs typeface="Open Sans" panose="020B0606030504020204" pitchFamily="34" charset="0"/>
              </a:rPr>
              <a:t>Within nine (9) months of ratification, each department, school, or college employing members of this bargaining unit shall have a pathway by which employees are able to request principal investigator (PI) status</a:t>
            </a:r>
          </a:p>
          <a:p>
            <a:pPr marL="0" indent="0">
              <a:buNone/>
            </a:pPr>
            <a:endParaRPr lang="en-US" sz="1800" kern="0"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kern="0" dirty="0">
                <a:solidFill>
                  <a:schemeClr val="tx2"/>
                </a:solidFill>
                <a:effectLst/>
                <a:latin typeface="Open Sans" panose="020B0606030504020204" pitchFamily="34" charset="0"/>
                <a:ea typeface="Open Sans" panose="020B0606030504020204" pitchFamily="34" charset="0"/>
                <a:cs typeface="Open Sans" panose="020B0606030504020204" pitchFamily="34" charset="0"/>
              </a:rPr>
              <a:t>Requests to be considered for PI eligibility must be submitted at least sixty (60) days in advance of any proposal submission and will be processed in a timely manner and responded to in writing by the department, school, or college. In the event of a funding deadline occurring sooner than sixty (60) days, expedited processing may be requested. </a:t>
            </a:r>
            <a:endParaRPr lang="en-US"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722136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F70F8-9DDD-C2FF-E121-7875EB221E28}"/>
              </a:ext>
            </a:extLst>
          </p:cNvPr>
          <p:cNvSpPr>
            <a:spLocks noGrp="1"/>
          </p:cNvSpPr>
          <p:nvPr>
            <p:ph type="title"/>
          </p:nvPr>
        </p:nvSpPr>
        <p:spPr>
          <a:xfrm>
            <a:off x="684209" y="223610"/>
            <a:ext cx="8184662" cy="998383"/>
          </a:xfrm>
        </p:spPr>
        <p:txBody>
          <a:bodyPr/>
          <a:lstStyle/>
          <a:p>
            <a:r>
              <a:rPr lang="en-US" dirty="0"/>
              <a:t>Grievance Procedure</a:t>
            </a:r>
          </a:p>
        </p:txBody>
      </p:sp>
      <p:sp>
        <p:nvSpPr>
          <p:cNvPr id="4" name="Text Placeholder 3">
            <a:extLst>
              <a:ext uri="{FF2B5EF4-FFF2-40B4-BE49-F238E27FC236}">
                <a16:creationId xmlns:a16="http://schemas.microsoft.com/office/drawing/2014/main" id="{9312696D-B756-2445-6C16-347B69F13E06}"/>
              </a:ext>
            </a:extLst>
          </p:cNvPr>
          <p:cNvSpPr>
            <a:spLocks noGrp="1"/>
          </p:cNvSpPr>
          <p:nvPr>
            <p:ph type="body" sz="quarter" idx="11"/>
          </p:nvPr>
        </p:nvSpPr>
        <p:spPr>
          <a:xfrm>
            <a:off x="684209" y="1523957"/>
            <a:ext cx="8197114" cy="3810086"/>
          </a:xfrm>
        </p:spPr>
        <p:txBody>
          <a:bodyPr/>
          <a:lstStyle/>
          <a:p>
            <a:pPr marL="0" indent="0">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All grievances shall be processed in accordance with the following procedure:</a:t>
            </a:r>
          </a:p>
          <a:p>
            <a:pPr marL="0" indent="0">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 grievance must be filed within twenty-one (21) days of the occurrence giving rise to the grievance, or the date the grievant knew or could reasonably have known of the occurrence. </a:t>
            </a:r>
            <a:endParaRPr lang="en-US" sz="1400" kern="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The Union may elect to skip Step One and file grievances at Step Two. Grievances over dismissal will begin at Step Two.</a:t>
            </a:r>
          </a:p>
          <a:p>
            <a:pPr marL="0" indent="0">
              <a:buNone/>
            </a:pPr>
            <a:endPar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just">
              <a:lnSpc>
                <a:spcPct val="107000"/>
              </a:lnSpc>
              <a:spcBef>
                <a:spcPts val="0"/>
              </a:spcBef>
              <a:spcAft>
                <a:spcPts val="0"/>
              </a:spcAft>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Step One – </a:t>
            </a:r>
            <a:endParaRPr lang="en-US" sz="14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just">
              <a:lnSpc>
                <a:spcPct val="107000"/>
              </a:lnSpc>
              <a:spcBef>
                <a:spcPts val="0"/>
              </a:spcBef>
              <a:spcAft>
                <a:spcPts val="0"/>
              </a:spcAft>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Supervisor, Manager or Designee </a:t>
            </a:r>
          </a:p>
          <a:p>
            <a:pPr marL="0" marR="0" indent="0" algn="just">
              <a:lnSpc>
                <a:spcPct val="107000"/>
              </a:lnSpc>
              <a:spcBef>
                <a:spcPts val="0"/>
              </a:spcBef>
              <a:spcAft>
                <a:spcPts val="0"/>
              </a:spcAft>
              <a:buNone/>
            </a:pPr>
            <a:endParaRPr lang="en-US" sz="14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Step Two – If a satisfactory resolution is not reached in Step One, said grievance may be moved to the Step Two by filing the written grievance, including a copy of the Step One decision to department head, designee, or to the next appropriate level of management and the Office of Labor Relations within fifteen (15) calendar days after the decision from Step One.</a:t>
            </a:r>
          </a:p>
          <a:p>
            <a:pPr marL="0" indent="0">
              <a:buNone/>
            </a:pPr>
            <a:endPar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nSpc>
                <a:spcPct val="115000"/>
              </a:lnSpc>
              <a:spcBef>
                <a:spcPts val="0"/>
              </a:spcBef>
              <a:spcAft>
                <a:spcPts val="0"/>
              </a:spcAft>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Step Three – Mediation and Arbitration.  Grievance Mediation</a:t>
            </a:r>
            <a:endParaRPr lang="en-US" sz="14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4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If the grievance is not resolved at the Step Two, the Union may move the grievance to Step Three by notifying the Employer in writing and filing a request for mediation with the Public Employment Relations Commission (PERC)</a:t>
            </a:r>
            <a:endParaRPr lang="en-US" sz="14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65565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Mandatory Subjects</a:t>
            </a:r>
          </a:p>
        </p:txBody>
      </p:sp>
      <p:sp>
        <p:nvSpPr>
          <p:cNvPr id="3" name="Text Placeholder 2"/>
          <p:cNvSpPr>
            <a:spLocks noGrp="1"/>
          </p:cNvSpPr>
          <p:nvPr>
            <p:ph type="body" sz="quarter" idx="11"/>
          </p:nvPr>
        </p:nvSpPr>
        <p:spPr/>
        <p:txBody>
          <a:bodyPr/>
          <a:lstStyle/>
          <a:p>
            <a:pPr marL="0" indent="0">
              <a:buNone/>
            </a:pPr>
            <a:r>
              <a:rPr lang="en-US" sz="1800" dirty="0"/>
              <a:t>The Employer shall satisfy its collective bargaining obligation before changing a matter that is a mandatory subject. The Employer will notify the Union staff representative in writing of these changes.</a:t>
            </a:r>
          </a:p>
          <a:p>
            <a:pPr marL="0" indent="0">
              <a:buNone/>
            </a:pPr>
            <a:endParaRPr lang="en-US" sz="1800" dirty="0"/>
          </a:p>
          <a:p>
            <a:pPr marL="0" indent="0">
              <a:buNone/>
            </a:pPr>
            <a:r>
              <a:rPr lang="en-US" sz="1800" dirty="0"/>
              <a:t>In the event the Union does not request discussions and/or negotiations within 30 calendar days, the Employer may implement the changes without further discussions and/or negotiations</a:t>
            </a:r>
          </a:p>
          <a:p>
            <a:pPr marL="0" indent="0">
              <a:buNone/>
            </a:pPr>
            <a:endParaRPr lang="en-US" sz="1800" dirty="0"/>
          </a:p>
          <a:p>
            <a:pPr marL="0" indent="0">
              <a:buNone/>
            </a:pPr>
            <a:r>
              <a:rPr lang="en-US" sz="1800" dirty="0"/>
              <a:t>The parties agree to begin bargaining within 30 calendar days of receipt of the request to bargain</a:t>
            </a:r>
          </a:p>
        </p:txBody>
      </p:sp>
    </p:spTree>
    <p:extLst>
      <p:ext uri="{BB962C8B-B14F-4D97-AF65-F5344CB8AC3E}">
        <p14:creationId xmlns:p14="http://schemas.microsoft.com/office/powerpoint/2010/main" val="289097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8E158-3196-63D3-6D13-64FAD7040AB7}"/>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Retaining Institutional Knowledge</a:t>
            </a:r>
            <a:endParaRPr lang="en-US" dirty="0">
              <a:latin typeface="Encode Sans Normal Black"/>
            </a:endParaRPr>
          </a:p>
        </p:txBody>
      </p:sp>
      <p:sp>
        <p:nvSpPr>
          <p:cNvPr id="3" name="Text Placeholder 2">
            <a:extLst>
              <a:ext uri="{FF2B5EF4-FFF2-40B4-BE49-F238E27FC236}">
                <a16:creationId xmlns:a16="http://schemas.microsoft.com/office/drawing/2014/main" id="{76349C35-C5B3-4729-97D3-493A856CDA9A}"/>
              </a:ext>
            </a:extLst>
          </p:cNvPr>
          <p:cNvSpPr>
            <a:spLocks noGrp="1"/>
          </p:cNvSpPr>
          <p:nvPr>
            <p:ph type="body" sz="quarter" idx="11"/>
          </p:nvPr>
        </p:nvSpPr>
        <p:spPr/>
        <p:txBody>
          <a:bodyPr/>
          <a:lstStyle/>
          <a:p>
            <a:pPr marL="342900" marR="0" lvl="0" indent="-342900">
              <a:lnSpc>
                <a:spcPct val="115000"/>
              </a:lnSpc>
              <a:spcBef>
                <a:spcPts val="0"/>
              </a:spcBef>
              <a:spcAft>
                <a:spcPts val="0"/>
              </a:spcAft>
              <a:buFont typeface="+mj-lt"/>
              <a:buAutoNum type="alphaUcPeriod"/>
            </a:pPr>
            <a:r>
              <a:rPr lang="en-US" sz="1800" u="none" strike="noStrike" kern="0" dirty="0">
                <a:effectLst/>
                <a:latin typeface="Open Sans" panose="020B0606030504020204" pitchFamily="34" charset="0"/>
                <a:ea typeface="Open Sans" panose="020B0606030504020204" pitchFamily="34" charset="0"/>
                <a:cs typeface="Open Sans" panose="020B0606030504020204" pitchFamily="34" charset="0"/>
              </a:rPr>
              <a:t>An RSE shall be eligible to apply for bridge funding if:</a:t>
            </a:r>
            <a:endParaRPr lang="en-US" sz="1800" u="none" strike="noStrike"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15000"/>
              </a:lnSpc>
              <a:spcBef>
                <a:spcPts val="0"/>
              </a:spcBef>
              <a:spcAft>
                <a:spcPts val="0"/>
              </a:spcAft>
              <a:buFont typeface="+mj-lt"/>
              <a:buAutoNum type="alphaLcPeriod"/>
            </a:pPr>
            <a:r>
              <a:rPr lang="en-US" sz="1800" u="none" strike="noStrike" kern="0" dirty="0">
                <a:effectLst/>
                <a:latin typeface="Open Sans" panose="020B0606030504020204" pitchFamily="34" charset="0"/>
                <a:ea typeface="Open Sans" panose="020B0606030504020204" pitchFamily="34" charset="0"/>
                <a:cs typeface="Open Sans" panose="020B0606030504020204" pitchFamily="34" charset="0"/>
              </a:rPr>
              <a:t>They have been supported primarily by grants on which they are a Principal Investigator (PI);</a:t>
            </a:r>
            <a:endParaRPr lang="en-US" sz="1800" u="none" strike="noStrike"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15000"/>
              </a:lnSpc>
              <a:spcBef>
                <a:spcPts val="0"/>
              </a:spcBef>
              <a:spcAft>
                <a:spcPts val="0"/>
              </a:spcAft>
              <a:buFont typeface="+mj-lt"/>
              <a:buAutoNum type="alphaLcPeriod"/>
            </a:pPr>
            <a:r>
              <a:rPr lang="en-US" sz="1800" u="none" strike="noStrike" kern="0" dirty="0">
                <a:effectLst/>
                <a:latin typeface="Open Sans" panose="020B0606030504020204" pitchFamily="34" charset="0"/>
                <a:ea typeface="Open Sans" panose="020B0606030504020204" pitchFamily="34" charset="0"/>
                <a:cs typeface="Open Sans" panose="020B0606030504020204" pitchFamily="34" charset="0"/>
              </a:rPr>
              <a:t>They will not have funding for more than 50% of their salary, within six months of the application due date;</a:t>
            </a:r>
            <a:endParaRPr lang="en-US" sz="1800" u="none" strike="noStrike"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15000"/>
              </a:lnSpc>
              <a:spcBef>
                <a:spcPts val="0"/>
              </a:spcBef>
              <a:spcAft>
                <a:spcPts val="0"/>
              </a:spcAft>
              <a:buFont typeface="+mj-lt"/>
              <a:buAutoNum type="alphaLcPeriod"/>
            </a:pPr>
            <a:r>
              <a:rPr lang="en-US" sz="1800" u="none" strike="noStrike" kern="0" dirty="0">
                <a:effectLst/>
                <a:latin typeface="Open Sans" panose="020B0606030504020204" pitchFamily="34" charset="0"/>
                <a:ea typeface="Open Sans" panose="020B0606030504020204" pitchFamily="34" charset="0"/>
                <a:cs typeface="Open Sans" panose="020B0606030504020204" pitchFamily="34" charset="0"/>
              </a:rPr>
              <a:t>Alternative sources of appropriate funding are unavailable, and;</a:t>
            </a:r>
            <a:endParaRPr lang="en-US" sz="1800" u="none" strike="noStrike"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15000"/>
              </a:lnSpc>
              <a:spcBef>
                <a:spcPts val="0"/>
              </a:spcBef>
              <a:spcAft>
                <a:spcPts val="0"/>
              </a:spcAft>
              <a:buFont typeface="+mj-lt"/>
              <a:buAutoNum type="alphaLcPeriod"/>
            </a:pPr>
            <a:r>
              <a:rPr lang="en-US" sz="1800" u="none" strike="noStrike" kern="0" dirty="0">
                <a:effectLst/>
                <a:latin typeface="Open Sans" panose="020B0606030504020204" pitchFamily="34" charset="0"/>
                <a:ea typeface="Open Sans" panose="020B0606030504020204" pitchFamily="34" charset="0"/>
                <a:cs typeface="Open Sans" panose="020B0606030504020204" pitchFamily="34" charset="0"/>
              </a:rPr>
              <a:t>They meet all other criteria for eligibility in effect for the Bridge Funding Program at the time of application.</a:t>
            </a:r>
            <a:endParaRPr lang="en-US" sz="1800" u="none" strike="noStrike"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3588749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EF18E-D031-41BD-8243-16469D19974C}"/>
              </a:ext>
            </a:extLst>
          </p:cNvPr>
          <p:cNvSpPr>
            <a:spLocks noGrp="1"/>
          </p:cNvSpPr>
          <p:nvPr>
            <p:ph type="title"/>
          </p:nvPr>
        </p:nvSpPr>
        <p:spPr>
          <a:xfrm>
            <a:off x="671756" y="371511"/>
            <a:ext cx="8183759" cy="3852146"/>
          </a:xfrm>
        </p:spPr>
        <p:txBody>
          <a:bodyPr/>
          <a:lstStyle/>
          <a:p>
            <a:r>
              <a:rPr lang="en-US" dirty="0"/>
              <a:t>Questions?</a:t>
            </a:r>
            <a:br>
              <a:rPr lang="en-US" dirty="0"/>
            </a:br>
            <a:br>
              <a:rPr lang="en-US" dirty="0"/>
            </a:br>
            <a:br>
              <a:rPr lang="en-US" dirty="0"/>
            </a:br>
            <a:br>
              <a:rPr lang="en-US" dirty="0"/>
            </a:br>
            <a:br>
              <a:rPr lang="en-US" dirty="0"/>
            </a:br>
            <a:br>
              <a:rPr lang="en-US" dirty="0"/>
            </a:br>
            <a:r>
              <a:rPr lang="en-US" dirty="0"/>
              <a:t>Laborrel@uw.edu</a:t>
            </a:r>
          </a:p>
        </p:txBody>
      </p:sp>
    </p:spTree>
    <p:extLst>
      <p:ext uri="{BB962C8B-B14F-4D97-AF65-F5344CB8AC3E}">
        <p14:creationId xmlns:p14="http://schemas.microsoft.com/office/powerpoint/2010/main" val="2664451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Recognition</a:t>
            </a:r>
          </a:p>
        </p:txBody>
      </p:sp>
      <p:sp>
        <p:nvSpPr>
          <p:cNvPr id="3" name="Text Placeholder 2"/>
          <p:cNvSpPr>
            <a:spLocks noGrp="1"/>
          </p:cNvSpPr>
          <p:nvPr>
            <p:ph type="body" sz="quarter" idx="11"/>
          </p:nvPr>
        </p:nvSpPr>
        <p:spPr>
          <a:xfrm>
            <a:off x="671757" y="1786839"/>
            <a:ext cx="8197114" cy="3810086"/>
          </a:xfrm>
        </p:spPr>
        <p:txBody>
          <a:bodyPr/>
          <a:lstStyle/>
          <a:p>
            <a:pPr marL="0" indent="0">
              <a:buNone/>
            </a:pPr>
            <a:r>
              <a:rPr lang="en-US" dirty="0"/>
              <a:t>Research Scientist/Engineer - Assistant</a:t>
            </a:r>
          </a:p>
          <a:p>
            <a:pPr marL="0" indent="0">
              <a:buNone/>
            </a:pPr>
            <a:r>
              <a:rPr lang="en-US" dirty="0"/>
              <a:t>Research Scientist/Engineer - 1</a:t>
            </a:r>
          </a:p>
          <a:p>
            <a:pPr marL="0" indent="0">
              <a:buNone/>
            </a:pPr>
            <a:r>
              <a:rPr lang="en-US" dirty="0"/>
              <a:t>Research Scientist/Engineer - 2 </a:t>
            </a:r>
          </a:p>
          <a:p>
            <a:pPr marL="0" indent="0">
              <a:buNone/>
            </a:pPr>
            <a:r>
              <a:rPr lang="en-US" dirty="0"/>
              <a:t>Research Scientist/Engineer - 3 </a:t>
            </a:r>
          </a:p>
          <a:p>
            <a:pPr marL="0" indent="0">
              <a:buNone/>
            </a:pPr>
            <a:r>
              <a:rPr lang="en-US" dirty="0"/>
              <a:t>Research Scientist/Engineer – 4</a:t>
            </a:r>
          </a:p>
          <a:p>
            <a:pPr marL="0" indent="0">
              <a:buNone/>
            </a:pPr>
            <a:endParaRPr lang="en-US" dirty="0"/>
          </a:p>
          <a:p>
            <a:pPr marL="0" indent="0">
              <a:buNone/>
            </a:pPr>
            <a:r>
              <a:rPr lang="en-US" sz="1700" dirty="0"/>
              <a:t>This also includes APL titles</a:t>
            </a:r>
          </a:p>
          <a:p>
            <a:pPr marL="0" indent="0">
              <a:buNone/>
            </a:pPr>
            <a:endParaRPr lang="en-US" sz="1700" dirty="0"/>
          </a:p>
          <a:p>
            <a:pPr marL="0" indent="0">
              <a:buNone/>
            </a:pPr>
            <a:r>
              <a:rPr lang="en-US" sz="1700" dirty="0"/>
              <a:t>We expect the new titles to be available to use on or around Sept 1, but look for a communication from compensation for confirmation </a:t>
            </a:r>
          </a:p>
          <a:p>
            <a:pPr marL="0" indent="0">
              <a:buNone/>
            </a:pPr>
            <a:endParaRPr lang="en-US" sz="1700" dirty="0"/>
          </a:p>
          <a:p>
            <a:pPr marL="0" indent="0">
              <a:buNone/>
            </a:pPr>
            <a:r>
              <a:rPr lang="en-US" sz="1700" dirty="0"/>
              <a:t>Duration: July 12, 2023- June 30, 2026</a:t>
            </a:r>
          </a:p>
        </p:txBody>
      </p:sp>
    </p:spTree>
    <p:extLst>
      <p:ext uri="{BB962C8B-B14F-4D97-AF65-F5344CB8AC3E}">
        <p14:creationId xmlns:p14="http://schemas.microsoft.com/office/powerpoint/2010/main" val="1399137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E4736-4D19-657E-246E-E188E9681409}"/>
              </a:ext>
            </a:extLst>
          </p:cNvPr>
          <p:cNvSpPr>
            <a:spLocks noGrp="1"/>
          </p:cNvSpPr>
          <p:nvPr>
            <p:ph type="title"/>
          </p:nvPr>
        </p:nvSpPr>
        <p:spPr>
          <a:xfrm>
            <a:off x="485895" y="436224"/>
            <a:ext cx="8184662" cy="998440"/>
          </a:xfrm>
        </p:spPr>
        <p:txBody>
          <a:bodyPr/>
          <a:lstStyle/>
          <a:p>
            <a:r>
              <a:rPr lang="en-US" dirty="0"/>
              <a:t>Policies With No Changes  </a:t>
            </a:r>
          </a:p>
        </p:txBody>
      </p:sp>
      <p:sp>
        <p:nvSpPr>
          <p:cNvPr id="4" name="Text Placeholder 3">
            <a:extLst>
              <a:ext uri="{FF2B5EF4-FFF2-40B4-BE49-F238E27FC236}">
                <a16:creationId xmlns:a16="http://schemas.microsoft.com/office/drawing/2014/main" id="{2ADB2164-7D8D-0F00-947C-281087735AFC}"/>
              </a:ext>
            </a:extLst>
          </p:cNvPr>
          <p:cNvSpPr>
            <a:spLocks noGrp="1"/>
          </p:cNvSpPr>
          <p:nvPr>
            <p:ph type="body" sz="quarter" idx="11"/>
          </p:nvPr>
        </p:nvSpPr>
        <p:spPr>
          <a:xfrm>
            <a:off x="473443" y="1777314"/>
            <a:ext cx="8197114" cy="3810086"/>
          </a:xfrm>
        </p:spPr>
        <p:txBody>
          <a:bodyPr/>
          <a:lstStyle/>
          <a:p>
            <a:pPr marL="0" indent="0">
              <a:buNone/>
            </a:pPr>
            <a:r>
              <a:rPr lang="en-US" sz="1800" dirty="0">
                <a:effectLst/>
                <a:latin typeface="Open Sans" panose="020B0606030504020204" pitchFamily="34" charset="0"/>
                <a:ea typeface="Open Sans" panose="020B0606030504020204" pitchFamily="34" charset="0"/>
                <a:cs typeface="Open Sans" panose="020B0606030504020204" pitchFamily="34" charset="0"/>
              </a:rPr>
              <a:t>Reasonable Accommodation Of Employees With Disabilities</a:t>
            </a:r>
          </a:p>
          <a:p>
            <a:pPr marL="0" indent="0">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dirty="0">
                <a:effectLst/>
                <a:latin typeface="Open Sans" panose="020B0606030504020204" pitchFamily="34" charset="0"/>
                <a:ea typeface="Open Sans" panose="020B0606030504020204" pitchFamily="34" charset="0"/>
                <a:cs typeface="Open Sans" panose="020B0606030504020204" pitchFamily="34" charset="0"/>
              </a:rPr>
              <a:t>Telework And Work Location </a:t>
            </a:r>
          </a:p>
          <a:p>
            <a:pPr marL="0" indent="0">
              <a:buNone/>
            </a:pPr>
            <a:endParaRPr lang="en-US" sz="1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1800" b="1" kern="100" dirty="0">
                <a:effectLst/>
                <a:latin typeface="Open Sans" panose="020B0606030504020204" pitchFamily="34" charset="0"/>
                <a:ea typeface="Open Sans" panose="020B0606030504020204" pitchFamily="34" charset="0"/>
                <a:cs typeface="Open Sans" panose="020B0606030504020204" pitchFamily="34" charset="0"/>
              </a:rPr>
              <a:t>Time Off And Leave</a:t>
            </a:r>
          </a:p>
          <a:p>
            <a:pPr marL="0" indent="0">
              <a:buNone/>
            </a:pPr>
            <a:r>
              <a:rPr lang="en-US" sz="1800" dirty="0"/>
              <a:t>The CBA provides for the same bereavement, vacation time off, sick time off, etc. RSEs received as prostaff</a:t>
            </a:r>
          </a:p>
        </p:txBody>
      </p:sp>
    </p:spTree>
    <p:extLst>
      <p:ext uri="{BB962C8B-B14F-4D97-AF65-F5344CB8AC3E}">
        <p14:creationId xmlns:p14="http://schemas.microsoft.com/office/powerpoint/2010/main" val="925455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23863CF-FDDC-67F0-F862-D91E4CEB2CA8}"/>
              </a:ext>
            </a:extLst>
          </p:cNvPr>
          <p:cNvSpPr>
            <a:spLocks noGrp="1"/>
          </p:cNvSpPr>
          <p:nvPr>
            <p:ph type="body" sz="quarter" idx="11"/>
          </p:nvPr>
        </p:nvSpPr>
        <p:spPr>
          <a:xfrm>
            <a:off x="547932" y="1758264"/>
            <a:ext cx="8197114" cy="3810086"/>
          </a:xfrm>
        </p:spPr>
        <p:txBody>
          <a:bodyPr/>
          <a:lstStyle/>
          <a:p>
            <a:pPr marL="342900" marR="0" lvl="0" indent="-342900">
              <a:lnSpc>
                <a:spcPct val="106000"/>
              </a:lnSpc>
              <a:spcBef>
                <a:spcPts val="0"/>
              </a:spcBef>
              <a:spcAft>
                <a:spcPts val="0"/>
              </a:spcAft>
              <a:buFont typeface="+mj-lt"/>
              <a:buAutoNum type="alphaUcPeriod"/>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Effective October 1, 2023, the University will provide a salary increase of three and a quarter percent (3.25%) to employees who: </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rabicParenR"/>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Were hired into this bargaining unit prior to April 1, 2022, AND  </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06000"/>
              </a:lnSpc>
              <a:spcBef>
                <a:spcPts val="0"/>
              </a:spcBef>
              <a:spcAft>
                <a:spcPts val="0"/>
              </a:spcAft>
              <a:buFont typeface="+mj-lt"/>
              <a:buAutoNum type="arabicParenR"/>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Received no permanent salary increase throughout the entire period of April 1, 2022, through September 30, 2023, AND</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06000"/>
              </a:lnSpc>
              <a:spcBef>
                <a:spcPts val="0"/>
              </a:spcBef>
              <a:spcAft>
                <a:spcPts val="0"/>
              </a:spcAft>
              <a:buFont typeface="+mj-lt"/>
              <a:buAutoNum type="arabicParenR"/>
            </a:pPr>
            <a:r>
              <a:rPr lang="en-US" sz="1800" kern="0" dirty="0">
                <a:effectLst/>
                <a:latin typeface="Open Sans" panose="020B0606030504020204" pitchFamily="34" charset="0"/>
                <a:ea typeface="Open Sans" panose="020B0606030504020204" pitchFamily="34" charset="0"/>
                <a:cs typeface="Open Sans" panose="020B0606030504020204" pitchFamily="34" charset="0"/>
              </a:rPr>
              <a:t>Are in an active position, with a UW compensation plan, in this bargaining unit (RSE A-4), and with an FTE, on July 15, 2023.  </a:t>
            </a:r>
          </a:p>
          <a:p>
            <a:pPr marL="342900" marR="0" lvl="0" indent="-342900">
              <a:lnSpc>
                <a:spcPct val="106000"/>
              </a:lnSpc>
              <a:spcBef>
                <a:spcPts val="0"/>
              </a:spcBef>
              <a:spcAft>
                <a:spcPts val="0"/>
              </a:spcAft>
              <a:buFont typeface="+mj-lt"/>
              <a:buAutoNum type="arabicParenR"/>
            </a:pPr>
            <a:endParaRPr lang="en-US" sz="1800" kern="0" dirty="0">
              <a:latin typeface="Open Sans" panose="020B0606030504020204" pitchFamily="34" charset="0"/>
              <a:ea typeface="Open Sans" panose="020B0606030504020204" pitchFamily="34" charset="0"/>
              <a:cs typeface="Open Sans" panose="020B0606030504020204" pitchFamily="34" charset="0"/>
            </a:endParaRPr>
          </a:p>
          <a:p>
            <a:pPr marL="0" marR="0" lvl="0" indent="0">
              <a:lnSpc>
                <a:spcPct val="106000"/>
              </a:lnSpc>
              <a:spcBef>
                <a:spcPts val="0"/>
              </a:spcBef>
              <a:spcAft>
                <a:spcPts val="0"/>
              </a:spcAft>
              <a:buNone/>
            </a:pPr>
            <a:endParaRPr lang="en-US" sz="1800" kern="0" dirty="0">
              <a:effectLst/>
              <a:latin typeface="Open Sans" panose="020B0606030504020204" pitchFamily="34" charset="0"/>
              <a:ea typeface="Open Sans" panose="020B0606030504020204" pitchFamily="34" charset="0"/>
              <a:cs typeface="Open Sans" panose="020B0606030504020204" pitchFamily="34" charset="0"/>
            </a:endParaRPr>
          </a:p>
          <a:p>
            <a:pPr marL="0" marR="0" lvl="0" indent="0">
              <a:lnSpc>
                <a:spcPct val="106000"/>
              </a:lnSpc>
              <a:spcBef>
                <a:spcPts val="0"/>
              </a:spcBef>
              <a:spcAft>
                <a:spcPts val="0"/>
              </a:spcAft>
              <a:buNone/>
            </a:pPr>
            <a:r>
              <a:rPr lang="en-US" sz="1800" kern="0" dirty="0">
                <a:latin typeface="Open Sans" panose="020B0606030504020204" pitchFamily="34" charset="0"/>
                <a:ea typeface="Open Sans" panose="020B0606030504020204" pitchFamily="34" charset="0"/>
                <a:cs typeface="Open Sans" panose="020B0606030504020204" pitchFamily="34" charset="0"/>
              </a:rPr>
              <a:t>Cont.</a:t>
            </a:r>
            <a:endParaRPr lang="en-US"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p:txBody>
      </p:sp>
      <p:sp>
        <p:nvSpPr>
          <p:cNvPr id="6" name="TextBox 5">
            <a:extLst>
              <a:ext uri="{FF2B5EF4-FFF2-40B4-BE49-F238E27FC236}">
                <a16:creationId xmlns:a16="http://schemas.microsoft.com/office/drawing/2014/main" id="{F7F7174A-5950-C5D3-ED55-0F1725F3D538}"/>
              </a:ext>
            </a:extLst>
          </p:cNvPr>
          <p:cNvSpPr txBox="1"/>
          <p:nvPr/>
        </p:nvSpPr>
        <p:spPr>
          <a:xfrm>
            <a:off x="547932" y="663059"/>
            <a:ext cx="5257800" cy="553998"/>
          </a:xfrm>
          <a:prstGeom prst="rect">
            <a:avLst/>
          </a:prstGeom>
          <a:noFill/>
        </p:spPr>
        <p:txBody>
          <a:bodyPr wrap="square">
            <a:spAutoFit/>
          </a:bodyPr>
          <a:lstStyle/>
          <a:p>
            <a:r>
              <a:rPr lang="en-US" sz="3000" dirty="0">
                <a:effectLst/>
                <a:latin typeface="Encode Sans Normal Black"/>
                <a:ea typeface="Calibri" panose="020F0502020204030204" pitchFamily="34" charset="0"/>
                <a:cs typeface="Times New Roman" panose="02020603050405020304" pitchFamily="18" charset="0"/>
              </a:rPr>
              <a:t>One Time Salary Adjustment</a:t>
            </a:r>
            <a:endParaRPr lang="en-US" sz="3000" dirty="0">
              <a:latin typeface="Encode Sans Normal Black"/>
            </a:endParaRPr>
          </a:p>
        </p:txBody>
      </p:sp>
    </p:spTree>
    <p:extLst>
      <p:ext uri="{BB962C8B-B14F-4D97-AF65-F5344CB8AC3E}">
        <p14:creationId xmlns:p14="http://schemas.microsoft.com/office/powerpoint/2010/main" val="1644465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ED647-E3CB-5148-B5FB-2425F5CF86D7}"/>
              </a:ext>
            </a:extLst>
          </p:cNvPr>
          <p:cNvSpPr>
            <a:spLocks noGrp="1"/>
          </p:cNvSpPr>
          <p:nvPr>
            <p:ph type="title"/>
          </p:nvPr>
        </p:nvSpPr>
        <p:spPr/>
        <p:txBody>
          <a:bodyPr/>
          <a:lstStyle/>
          <a:p>
            <a:r>
              <a:rPr lang="en-US" dirty="0"/>
              <a:t>Compensation</a:t>
            </a:r>
          </a:p>
        </p:txBody>
      </p:sp>
      <p:sp>
        <p:nvSpPr>
          <p:cNvPr id="3" name="Text Placeholder 2">
            <a:extLst>
              <a:ext uri="{FF2B5EF4-FFF2-40B4-BE49-F238E27FC236}">
                <a16:creationId xmlns:a16="http://schemas.microsoft.com/office/drawing/2014/main" id="{2BF4BF7A-1FF5-36B3-69A7-5A371A8E93D4}"/>
              </a:ext>
            </a:extLst>
          </p:cNvPr>
          <p:cNvSpPr>
            <a:spLocks noGrp="1"/>
          </p:cNvSpPr>
          <p:nvPr>
            <p:ph type="body" sz="quarter" idx="11"/>
          </p:nvPr>
        </p:nvSpPr>
        <p:spPr/>
        <p:txBody>
          <a:bodyPr/>
          <a:lstStyle/>
          <a:p>
            <a:pPr marL="0" marR="0" indent="0">
              <a:lnSpc>
                <a:spcPct val="115000"/>
              </a:lnSpc>
              <a:spcBef>
                <a:spcPts val="0"/>
              </a:spcBef>
              <a:spcAft>
                <a:spcPts val="0"/>
              </a:spcAft>
              <a:buNone/>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Across-The-Board Increases- If ratified by the Union by July 15, 2023</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lphaUcPeriod"/>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Effective October 1, 2023, all employees shall receive an across-the-board increase of four percent (4%).  </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lphaUcPeriod"/>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Effective November 1, 2024, all employees shall receive an across-the-board increase of three and a half percent (3.5%).  </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lphaUcPeriod"/>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Effective November 1, 2025, all employees shall receive an across-the-board increase of three and a half percent (3.5%).  </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lphaUcPeriod"/>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Effective April 1, 2026, all employees shall receive an across-the-board increase of one percent (1%).  </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342900" marR="0" lvl="0" indent="-342900">
              <a:lnSpc>
                <a:spcPct val="115000"/>
              </a:lnSpc>
              <a:spcBef>
                <a:spcPts val="0"/>
              </a:spcBef>
              <a:spcAft>
                <a:spcPts val="0"/>
              </a:spcAft>
              <a:buFont typeface="+mj-lt"/>
              <a:buAutoNum type="alphaUcPeriod"/>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When an across-the-board increase coincides with the effective date of a promotion or reclassification date and/or a market or range adjustment, the across-the-board increase will be applied first.</a:t>
            </a:r>
          </a:p>
          <a:p>
            <a:pPr marL="342900" marR="0" lvl="0" indent="-342900">
              <a:lnSpc>
                <a:spcPct val="115000"/>
              </a:lnSpc>
              <a:spcBef>
                <a:spcPts val="0"/>
              </a:spcBef>
              <a:spcAft>
                <a:spcPts val="0"/>
              </a:spcAft>
              <a:buFont typeface="+mj-lt"/>
              <a:buAutoNum type="alphaUcPeriod"/>
            </a:pPr>
            <a:endParaRPr lang="en-US" sz="1800" kern="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marL="0" marR="0" lvl="0" indent="0">
              <a:lnSpc>
                <a:spcPct val="115000"/>
              </a:lnSpc>
              <a:spcBef>
                <a:spcPts val="0"/>
              </a:spcBef>
              <a:spcAft>
                <a:spcPts val="0"/>
              </a:spcAft>
              <a:buNone/>
            </a:pPr>
            <a:r>
              <a:rPr lang="en-US" sz="1800" kern="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Cont.</a:t>
            </a:r>
            <a:endParaRPr lang="en-US" sz="1800" kern="1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2174989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56A18-5FF4-07CB-D82D-AF8DD0E78E5B}"/>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Salary Range Minimums Adjustment</a:t>
            </a:r>
            <a:endParaRPr lang="en-US" dirty="0">
              <a:latin typeface="Encode Sans Normal Black"/>
            </a:endParaRPr>
          </a:p>
        </p:txBody>
      </p:sp>
      <p:sp>
        <p:nvSpPr>
          <p:cNvPr id="3" name="Text Placeholder 2">
            <a:extLst>
              <a:ext uri="{FF2B5EF4-FFF2-40B4-BE49-F238E27FC236}">
                <a16:creationId xmlns:a16="http://schemas.microsoft.com/office/drawing/2014/main" id="{8FEAE304-73EC-F403-2052-8654E7A02FE2}"/>
              </a:ext>
            </a:extLst>
          </p:cNvPr>
          <p:cNvSpPr>
            <a:spLocks noGrp="1"/>
          </p:cNvSpPr>
          <p:nvPr>
            <p:ph type="body" sz="quarter" idx="11"/>
          </p:nvPr>
        </p:nvSpPr>
        <p:spPr/>
        <p:txBody>
          <a:bodyPr/>
          <a:lstStyle/>
          <a:p>
            <a:pPr marL="0" indent="0">
              <a:spcBef>
                <a:spcPts val="0"/>
              </a:spcBef>
              <a:spcAft>
                <a:spcPts val="0"/>
              </a:spcAft>
              <a:buNone/>
            </a:pPr>
            <a:r>
              <a:rPr lang="en-US" dirty="0">
                <a:effectLst/>
                <a:latin typeface="Open Sans" panose="020B0606030504020204" pitchFamily="34" charset="0"/>
                <a:ea typeface="Open Sans" panose="020B0606030504020204" pitchFamily="34" charset="0"/>
                <a:cs typeface="Open Sans" panose="020B0606030504020204" pitchFamily="34" charset="0"/>
              </a:rPr>
              <a:t>RSE A and RSE 1 and all APL titles:</a:t>
            </a: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Six percent (6%) effective October 1, 2023</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Ten percent (10%) effective November 1, 2024 </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Ten percent (10%) effective November 1, 2025</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spcBef>
                <a:spcPts val="0"/>
              </a:spcBef>
              <a:spcAft>
                <a:spcPts val="0"/>
              </a:spcAft>
              <a:buNone/>
            </a:pPr>
            <a:r>
              <a:rPr lang="en-US" dirty="0">
                <a:effectLst/>
                <a:latin typeface="Open Sans" panose="020B0606030504020204" pitchFamily="34" charset="0"/>
                <a:ea typeface="Open Sans" panose="020B0606030504020204" pitchFamily="34" charset="0"/>
                <a:cs typeface="Open Sans" panose="020B0606030504020204" pitchFamily="34" charset="0"/>
              </a:rPr>
              <a:t>RSE 2, RSE 3, and RSE 4 and all APL titles:</a:t>
            </a: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Four percent (4%) effective October 1, 2023</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Eleven percent (11%) effective November 1, 2024 </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742950" marR="0" lvl="1" indent="-285750">
              <a:lnSpc>
                <a:spcPct val="150000"/>
              </a:lnSpc>
              <a:spcBef>
                <a:spcPts val="0"/>
              </a:spcBef>
              <a:spcAft>
                <a:spcPts val="800"/>
              </a:spcAft>
              <a:buFont typeface="+mj-lt"/>
              <a:buAutoNum type="alphaLcPeriod"/>
            </a:pPr>
            <a:r>
              <a:rPr lang="en-US" sz="1100" kern="0"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Eleven percent (11%) effective November 1, 2025</a:t>
            </a:r>
            <a:endParaRPr lang="en-US" sz="1100" kern="100" dirty="0">
              <a:effectLst/>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p:txBody>
      </p:sp>
    </p:spTree>
    <p:extLst>
      <p:ext uri="{BB962C8B-B14F-4D97-AF65-F5344CB8AC3E}">
        <p14:creationId xmlns:p14="http://schemas.microsoft.com/office/powerpoint/2010/main" val="399935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F6F72-98C4-B226-62AA-FFA6C6539441}"/>
              </a:ext>
            </a:extLst>
          </p:cNvPr>
          <p:cNvSpPr>
            <a:spLocks noGrp="1"/>
          </p:cNvSpPr>
          <p:nvPr>
            <p:ph type="title"/>
          </p:nvPr>
        </p:nvSpPr>
        <p:spPr/>
        <p:txBody>
          <a:bodyPr/>
          <a:lstStyle/>
          <a:p>
            <a:r>
              <a:rPr lang="en-US" kern="0" dirty="0">
                <a:effectLst/>
                <a:latin typeface="Encode Sans Normal Black"/>
                <a:ea typeface="Arial" panose="020B0604020202020204" pitchFamily="34" charset="0"/>
              </a:rPr>
              <a:t>Offer of Employment</a:t>
            </a:r>
            <a:endParaRPr lang="en-US" dirty="0">
              <a:latin typeface="Encode Sans Normal Black"/>
            </a:endParaRPr>
          </a:p>
        </p:txBody>
      </p:sp>
      <p:sp>
        <p:nvSpPr>
          <p:cNvPr id="3" name="Text Placeholder 2">
            <a:extLst>
              <a:ext uri="{FF2B5EF4-FFF2-40B4-BE49-F238E27FC236}">
                <a16:creationId xmlns:a16="http://schemas.microsoft.com/office/drawing/2014/main" id="{E1914635-128E-5017-8562-03062F541CAF}"/>
              </a:ext>
            </a:extLst>
          </p:cNvPr>
          <p:cNvSpPr>
            <a:spLocks noGrp="1"/>
          </p:cNvSpPr>
          <p:nvPr>
            <p:ph type="body" sz="quarter" idx="11"/>
          </p:nvPr>
        </p:nvSpPr>
        <p:spPr/>
        <p:txBody>
          <a:bodyPr/>
          <a:lstStyle/>
          <a:p>
            <a:pPr marL="0" indent="0">
              <a:buNone/>
            </a:pPr>
            <a:r>
              <a:rPr lang="en-US" sz="1800" kern="0" dirty="0">
                <a:latin typeface="Open Sans" panose="020B0606030504020204" pitchFamily="34" charset="0"/>
                <a:ea typeface="Open Sans" panose="020B0606030504020204" pitchFamily="34" charset="0"/>
                <a:cs typeface="Open Sans" panose="020B0606030504020204" pitchFamily="34" charset="0"/>
              </a:rPr>
              <a:t>T</a:t>
            </a:r>
            <a:r>
              <a:rPr lang="en-US" sz="1800" kern="0" dirty="0">
                <a:effectLst/>
                <a:latin typeface="Open Sans" panose="020B0606030504020204" pitchFamily="34" charset="0"/>
                <a:ea typeface="Open Sans" panose="020B0606030504020204" pitchFamily="34" charset="0"/>
                <a:cs typeface="Open Sans" panose="020B0606030504020204" pitchFamily="34" charset="0"/>
              </a:rPr>
              <a:t>he University shall provide a written offer of employment no later than seven (7) business days before the employee’s proposed start date.</a:t>
            </a:r>
          </a:p>
          <a:p>
            <a:pPr marL="0" indent="0">
              <a:buNone/>
            </a:pPr>
            <a:r>
              <a:rPr lang="en-US" sz="1100" dirty="0"/>
              <a:t>A.	Job title;</a:t>
            </a:r>
          </a:p>
          <a:p>
            <a:pPr marL="0" indent="0">
              <a:buNone/>
            </a:pPr>
            <a:r>
              <a:rPr lang="en-US" sz="1100" dirty="0"/>
              <a:t>B.	Employment (FTE) percentage;</a:t>
            </a:r>
          </a:p>
          <a:p>
            <a:pPr marL="0" indent="0">
              <a:buNone/>
            </a:pPr>
            <a:r>
              <a:rPr lang="en-US" sz="1100" dirty="0"/>
              <a:t>C.	Appointment type</a:t>
            </a:r>
          </a:p>
          <a:p>
            <a:pPr marL="0" indent="0">
              <a:buNone/>
            </a:pPr>
            <a:r>
              <a:rPr lang="en-US" sz="1100" dirty="0"/>
              <a:t>D.	Supervisor’s name;</a:t>
            </a:r>
          </a:p>
          <a:p>
            <a:pPr marL="0" indent="0">
              <a:buNone/>
            </a:pPr>
            <a:r>
              <a:rPr lang="en-US" sz="1100" dirty="0"/>
              <a:t>E.	Department;</a:t>
            </a:r>
          </a:p>
          <a:p>
            <a:pPr marL="0" indent="0">
              <a:buNone/>
            </a:pPr>
            <a:r>
              <a:rPr lang="en-US" sz="1100" dirty="0"/>
              <a:t>F.	Anticipated place of employment (location of worksite – e.g., main campus, remote location, medical center);</a:t>
            </a:r>
          </a:p>
          <a:p>
            <a:pPr marL="0" indent="0">
              <a:buNone/>
            </a:pPr>
            <a:r>
              <a:rPr lang="en-US" sz="1100" dirty="0"/>
              <a:t>G.	Projected employment length if known;</a:t>
            </a:r>
          </a:p>
          <a:p>
            <a:pPr marL="0" indent="0">
              <a:buNone/>
            </a:pPr>
            <a:r>
              <a:rPr lang="en-US" sz="1100" dirty="0"/>
              <a:t>H.	Salary;</a:t>
            </a:r>
          </a:p>
          <a:p>
            <a:pPr marL="0" indent="0">
              <a:buNone/>
            </a:pPr>
            <a:r>
              <a:rPr lang="en-US" sz="1100" dirty="0"/>
              <a:t>I.	A summary of benefits </a:t>
            </a:r>
          </a:p>
          <a:p>
            <a:pPr marL="0" indent="0">
              <a:buNone/>
            </a:pPr>
            <a:r>
              <a:rPr lang="en-US" sz="1100" dirty="0"/>
              <a:t>J.	A statement that the Employee is exclusively represented by the UAW, and a link to the CBA.</a:t>
            </a:r>
          </a:p>
          <a:p>
            <a:pPr marL="0" indent="0">
              <a:buNone/>
            </a:pPr>
            <a:r>
              <a:rPr lang="en-US" sz="1100" dirty="0"/>
              <a:t>K.	A statement that the University maintains individual personnel files and that the employee may access their files in accordance with the provisions of Article 24 – Personnel Files;</a:t>
            </a:r>
          </a:p>
          <a:p>
            <a:pPr marL="0" indent="0">
              <a:buNone/>
            </a:pPr>
            <a:r>
              <a:rPr lang="en-US" sz="1100" dirty="0"/>
              <a:t>L.	Name of a person to contact for information regarding the appointment (with contact information).</a:t>
            </a:r>
          </a:p>
          <a:p>
            <a:pPr marL="0" indent="0">
              <a:buNone/>
            </a:pPr>
            <a:r>
              <a:rPr lang="en-US" sz="1100" dirty="0"/>
              <a:t>M.	 Candidate acceptance line of terms and conditions.</a:t>
            </a:r>
          </a:p>
          <a:p>
            <a:pPr marL="0" indent="0">
              <a:buNone/>
            </a:pPr>
            <a:r>
              <a:rPr lang="en-US" sz="1100" dirty="0"/>
              <a:t>N.	Overtime Exemption Status.</a:t>
            </a:r>
          </a:p>
          <a:p>
            <a:pPr marL="0" indent="0">
              <a:buNone/>
            </a:pPr>
            <a:r>
              <a:rPr lang="en-US" sz="1100" dirty="0"/>
              <a:t>O.	Position Description which will include a brief description of the anticipated research project(s) unless there are restrictions on disclosure.</a:t>
            </a:r>
          </a:p>
          <a:p>
            <a:pPr marL="0" indent="0">
              <a:buNone/>
            </a:pPr>
            <a:endParaRPr lang="en-US" dirty="0"/>
          </a:p>
        </p:txBody>
      </p:sp>
    </p:spTree>
    <p:extLst>
      <p:ext uri="{BB962C8B-B14F-4D97-AF65-F5344CB8AC3E}">
        <p14:creationId xmlns:p14="http://schemas.microsoft.com/office/powerpoint/2010/main" val="11862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89E09-F807-48F4-D121-2223BA4C0A87}"/>
              </a:ext>
            </a:extLst>
          </p:cNvPr>
          <p:cNvSpPr>
            <a:spLocks noGrp="1"/>
          </p:cNvSpPr>
          <p:nvPr>
            <p:ph type="title"/>
          </p:nvPr>
        </p:nvSpPr>
        <p:spPr/>
        <p:txBody>
          <a:bodyPr/>
          <a:lstStyle/>
          <a:p>
            <a:r>
              <a:rPr lang="en-US" dirty="0">
                <a:effectLst/>
                <a:latin typeface="Encode Sans Normal Black"/>
                <a:ea typeface="Calibri" panose="020F0502020204030204" pitchFamily="34" charset="0"/>
                <a:cs typeface="Times New Roman" panose="02020603050405020304" pitchFamily="18" charset="0"/>
              </a:rPr>
              <a:t>New Employee Orientation</a:t>
            </a:r>
            <a:endParaRPr lang="en-US" dirty="0">
              <a:latin typeface="Encode Sans Normal Black"/>
            </a:endParaRPr>
          </a:p>
        </p:txBody>
      </p:sp>
      <p:sp>
        <p:nvSpPr>
          <p:cNvPr id="4" name="Text Placeholder 3">
            <a:extLst>
              <a:ext uri="{FF2B5EF4-FFF2-40B4-BE49-F238E27FC236}">
                <a16:creationId xmlns:a16="http://schemas.microsoft.com/office/drawing/2014/main" id="{0CDBB465-6CF0-895B-D2FE-75CFD4715DED}"/>
              </a:ext>
            </a:extLst>
          </p:cNvPr>
          <p:cNvSpPr>
            <a:spLocks noGrp="1"/>
          </p:cNvSpPr>
          <p:nvPr>
            <p:ph type="body" sz="quarter" idx="11"/>
          </p:nvPr>
        </p:nvSpPr>
        <p:spPr/>
        <p:txBody>
          <a:bodyPr/>
          <a:lstStyle/>
          <a:p>
            <a:pPr marL="0" indent="0">
              <a:buNone/>
            </a:pPr>
            <a:r>
              <a:rPr lang="en-US" sz="1800" kern="0" dirty="0">
                <a:solidFill>
                  <a:schemeClr val="tx2"/>
                </a:solidFill>
                <a:effectLst/>
                <a:latin typeface="Arial" panose="020B0604020202020204" pitchFamily="34" charset="0"/>
                <a:ea typeface="Arial" panose="020B0604020202020204" pitchFamily="34" charset="0"/>
                <a:cs typeface="Times New Roman" panose="02020603050405020304" pitchFamily="18" charset="0"/>
              </a:rPr>
              <a:t>The Employer will require new employees with a primary work location of the Seattle main campus to attend. </a:t>
            </a:r>
            <a:endParaRPr lang="en-US" sz="18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01279453"/>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4b2e83 1">
      <a:dk1>
        <a:srgbClr val="4B2E83"/>
      </a:dk1>
      <a:lt1>
        <a:srgbClr val="E8D3A2"/>
      </a:lt1>
      <a:dk2>
        <a:srgbClr val="4B2E83"/>
      </a:dk2>
      <a:lt2>
        <a:srgbClr val="FFFFFF"/>
      </a:lt2>
      <a:accent1>
        <a:srgbClr val="4B2E83"/>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358</TotalTime>
  <Words>2411</Words>
  <Application>Microsoft Office PowerPoint</Application>
  <PresentationFormat>On-screen Show (4:3)</PresentationFormat>
  <Paragraphs>200</Paragraphs>
  <Slides>24</Slides>
  <Notes>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24</vt:i4>
      </vt:variant>
    </vt:vector>
  </HeadingPairs>
  <TitlesOfParts>
    <vt:vector size="35" baseType="lpstr">
      <vt:lpstr>Arial</vt:lpstr>
      <vt:lpstr>Calibri</vt:lpstr>
      <vt:lpstr>Encode Sans Normal Black</vt:lpstr>
      <vt:lpstr>Lucida Grande</vt:lpstr>
      <vt:lpstr>Open Sans</vt:lpstr>
      <vt:lpstr>Open Sans Light</vt:lpstr>
      <vt:lpstr>Uni Sans Regular</vt:lpstr>
      <vt:lpstr>Wingdings</vt:lpstr>
      <vt:lpstr>Office Theme</vt:lpstr>
      <vt:lpstr>Custom Design</vt:lpstr>
      <vt:lpstr>1_Custom Design</vt:lpstr>
      <vt:lpstr>United Auto Workers Research Scientist Engineers CBA Training</vt:lpstr>
      <vt:lpstr>Management Team</vt:lpstr>
      <vt:lpstr>Recognition</vt:lpstr>
      <vt:lpstr>Policies With No Changes  </vt:lpstr>
      <vt:lpstr>PowerPoint Presentation</vt:lpstr>
      <vt:lpstr>Compensation</vt:lpstr>
      <vt:lpstr>Salary Range Minimums Adjustment</vt:lpstr>
      <vt:lpstr>Offer of Employment</vt:lpstr>
      <vt:lpstr>New Employee Orientation</vt:lpstr>
      <vt:lpstr>Probation</vt:lpstr>
      <vt:lpstr>Performance Evaluations</vt:lpstr>
      <vt:lpstr>Performance Evaluation Meeting </vt:lpstr>
      <vt:lpstr>Position Review Process</vt:lpstr>
      <vt:lpstr>Corrective Action and Dismissal</vt:lpstr>
      <vt:lpstr> Exit Interviews </vt:lpstr>
      <vt:lpstr>Hiring, Promotions, And Transfers</vt:lpstr>
      <vt:lpstr>Employee Definitions </vt:lpstr>
      <vt:lpstr>Layoff, Rehire</vt:lpstr>
      <vt:lpstr>Layoff, Rehire</vt:lpstr>
      <vt:lpstr>PI Eligibility</vt:lpstr>
      <vt:lpstr>Grievance Procedure</vt:lpstr>
      <vt:lpstr>Mandatory Subjects</vt:lpstr>
      <vt:lpstr>Retaining Institutional Knowledge</vt:lpstr>
      <vt:lpstr>Questions?      Laborrel@uw.edu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Trevor Thompson</cp:lastModifiedBy>
  <cp:revision>34</cp:revision>
  <cp:lastPrinted>2016-02-10T20:19:12Z</cp:lastPrinted>
  <dcterms:created xsi:type="dcterms:W3CDTF">2014-10-14T00:51:43Z</dcterms:created>
  <dcterms:modified xsi:type="dcterms:W3CDTF">2023-08-09T16:49:13Z</dcterms:modified>
</cp:coreProperties>
</file>