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40"/>
  </p:notesMasterIdLst>
  <p:sldIdLst>
    <p:sldId id="261" r:id="rId4"/>
    <p:sldId id="262" r:id="rId5"/>
    <p:sldId id="317" r:id="rId6"/>
    <p:sldId id="291" r:id="rId7"/>
    <p:sldId id="270" r:id="rId8"/>
    <p:sldId id="319" r:id="rId9"/>
    <p:sldId id="318" r:id="rId10"/>
    <p:sldId id="297" r:id="rId11"/>
    <p:sldId id="294" r:id="rId12"/>
    <p:sldId id="301" r:id="rId13"/>
    <p:sldId id="300" r:id="rId14"/>
    <p:sldId id="292" r:id="rId15"/>
    <p:sldId id="302" r:id="rId16"/>
    <p:sldId id="276" r:id="rId17"/>
    <p:sldId id="304" r:id="rId18"/>
    <p:sldId id="305" r:id="rId19"/>
    <p:sldId id="303" r:id="rId20"/>
    <p:sldId id="306" r:id="rId21"/>
    <p:sldId id="299" r:id="rId22"/>
    <p:sldId id="320" r:id="rId23"/>
    <p:sldId id="308" r:id="rId24"/>
    <p:sldId id="307" r:id="rId25"/>
    <p:sldId id="321" r:id="rId26"/>
    <p:sldId id="322" r:id="rId27"/>
    <p:sldId id="293" r:id="rId28"/>
    <p:sldId id="312" r:id="rId29"/>
    <p:sldId id="313" r:id="rId30"/>
    <p:sldId id="311" r:id="rId31"/>
    <p:sldId id="314" r:id="rId32"/>
    <p:sldId id="315" r:id="rId33"/>
    <p:sldId id="295" r:id="rId34"/>
    <p:sldId id="263" r:id="rId35"/>
    <p:sldId id="283" r:id="rId36"/>
    <p:sldId id="310" r:id="rId37"/>
    <p:sldId id="290" r:id="rId38"/>
    <p:sldId id="288"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3A2"/>
    <a:srgbClr val="E8E3D3"/>
    <a:srgbClr val="4B2E8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6" autoAdjust="0"/>
    <p:restoredTop sz="87927" autoAdjust="0"/>
  </p:normalViewPr>
  <p:slideViewPr>
    <p:cSldViewPr snapToGrid="0" snapToObjects="1" showGuides="1">
      <p:cViewPr varScale="1">
        <p:scale>
          <a:sx n="90" d="100"/>
          <a:sy n="90" d="100"/>
        </p:scale>
        <p:origin x="1710" y="78"/>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6/13/2023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of the changes were intended to document current practices or clean-up, so these slides discuss the new changes that managers should be aware of</a:t>
            </a:r>
          </a:p>
        </p:txBody>
      </p:sp>
      <p:sp>
        <p:nvSpPr>
          <p:cNvPr id="4" name="Slide Number Placeholder 3"/>
          <p:cNvSpPr>
            <a:spLocks noGrp="1"/>
          </p:cNvSpPr>
          <p:nvPr>
            <p:ph type="sldNum" sz="quarter" idx="5"/>
          </p:nvPr>
        </p:nvSpPr>
        <p:spPr/>
        <p:txBody>
          <a:bodyPr/>
          <a:lstStyle/>
          <a:p>
            <a:fld id="{FA373DD1-CF14-4054-AA43-4CD92370AF56}" type="slidenum">
              <a:rPr lang="en-US" smtClean="0"/>
              <a:t>2</a:t>
            </a:fld>
            <a:endParaRPr lang="en-US"/>
          </a:p>
        </p:txBody>
      </p:sp>
    </p:spTree>
    <p:extLst>
      <p:ext uri="{BB962C8B-B14F-4D97-AF65-F5344CB8AC3E}">
        <p14:creationId xmlns:p14="http://schemas.microsoft.com/office/powerpoint/2010/main" val="5726625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Language</a:t>
            </a:r>
          </a:p>
        </p:txBody>
      </p:sp>
      <p:sp>
        <p:nvSpPr>
          <p:cNvPr id="4" name="Slide Number Placeholder 3"/>
          <p:cNvSpPr>
            <a:spLocks noGrp="1"/>
          </p:cNvSpPr>
          <p:nvPr>
            <p:ph type="sldNum" sz="quarter" idx="5"/>
          </p:nvPr>
        </p:nvSpPr>
        <p:spPr/>
        <p:txBody>
          <a:bodyPr/>
          <a:lstStyle/>
          <a:p>
            <a:fld id="{FA373DD1-CF14-4054-AA43-4CD92370AF56}" type="slidenum">
              <a:rPr lang="en-US" smtClean="0"/>
              <a:t>14</a:t>
            </a:fld>
            <a:endParaRPr lang="en-US"/>
          </a:p>
        </p:txBody>
      </p:sp>
    </p:spTree>
    <p:extLst>
      <p:ext uri="{BB962C8B-B14F-4D97-AF65-F5344CB8AC3E}">
        <p14:creationId xmlns:p14="http://schemas.microsoft.com/office/powerpoint/2010/main" val="1539542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Language</a:t>
            </a:r>
          </a:p>
        </p:txBody>
      </p:sp>
      <p:sp>
        <p:nvSpPr>
          <p:cNvPr id="4" name="Slide Number Placeholder 3"/>
          <p:cNvSpPr>
            <a:spLocks noGrp="1"/>
          </p:cNvSpPr>
          <p:nvPr>
            <p:ph type="sldNum" sz="quarter" idx="5"/>
          </p:nvPr>
        </p:nvSpPr>
        <p:spPr/>
        <p:txBody>
          <a:bodyPr/>
          <a:lstStyle/>
          <a:p>
            <a:fld id="{FA373DD1-CF14-4054-AA43-4CD92370AF56}" type="slidenum">
              <a:rPr lang="en-US" smtClean="0"/>
              <a:t>15</a:t>
            </a:fld>
            <a:endParaRPr lang="en-US"/>
          </a:p>
        </p:txBody>
      </p:sp>
    </p:spTree>
    <p:extLst>
      <p:ext uri="{BB962C8B-B14F-4D97-AF65-F5344CB8AC3E}">
        <p14:creationId xmlns:p14="http://schemas.microsoft.com/office/powerpoint/2010/main" val="3023382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Cut down due to operational difficulties. - Changed days to request from 5 to 2</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569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Adds min amount of time for securing representative.</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18</a:t>
            </a:fld>
            <a:endParaRPr lang="en-US"/>
          </a:p>
        </p:txBody>
      </p:sp>
    </p:spTree>
    <p:extLst>
      <p:ext uri="{BB962C8B-B14F-4D97-AF65-F5344CB8AC3E}">
        <p14:creationId xmlns:p14="http://schemas.microsoft.com/office/powerpoint/2010/main" val="15258367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Cleaned up primarily to clarify the employee’s options when they transfer, move laterally, etc.</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8141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8980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25501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457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Based on a new law that will come into effect.</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1616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 program to be administered by POD. At least one year but may continue depending on budget. “May” offer.</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8</a:t>
            </a:fld>
            <a:endParaRPr lang="en-US"/>
          </a:p>
        </p:txBody>
      </p:sp>
    </p:spTree>
    <p:extLst>
      <p:ext uri="{BB962C8B-B14F-4D97-AF65-F5344CB8AC3E}">
        <p14:creationId xmlns:p14="http://schemas.microsoft.com/office/powerpoint/2010/main" val="693282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Important for managers to think about implementing.</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9</a:t>
            </a:fld>
            <a:endParaRPr lang="en-US"/>
          </a:p>
        </p:txBody>
      </p:sp>
    </p:spTree>
    <p:extLst>
      <p:ext uri="{BB962C8B-B14F-4D97-AF65-F5344CB8AC3E}">
        <p14:creationId xmlns:p14="http://schemas.microsoft.com/office/powerpoint/2010/main" val="3940553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 bullet is new requirement, second two are current state. UW has two policies – Fully remote and hybrid. Can be found on website, discusses requirements for providing equipment.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316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Currently documented for lactation stations throughout UW. Lauren Updyke is working on documenting wellness room locations. </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11</a:t>
            </a:fld>
            <a:endParaRPr lang="en-US"/>
          </a:p>
        </p:txBody>
      </p:sp>
    </p:spTree>
    <p:extLst>
      <p:ext uri="{BB962C8B-B14F-4D97-AF65-F5344CB8AC3E}">
        <p14:creationId xmlns:p14="http://schemas.microsoft.com/office/powerpoint/2010/main" val="2814570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217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Written explanation for denial is a new requirement.</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13</a:t>
            </a:fld>
            <a:endParaRPr lang="en-US"/>
          </a:p>
        </p:txBody>
      </p:sp>
    </p:spTree>
    <p:extLst>
      <p:ext uri="{BB962C8B-B14F-4D97-AF65-F5344CB8AC3E}">
        <p14:creationId xmlns:p14="http://schemas.microsoft.com/office/powerpoint/2010/main" val="41936854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lnSpcReduction="10000"/>
          </a:bodyPr>
          <a:lstStyle/>
          <a:p>
            <a:r>
              <a:rPr lang="en-US" dirty="0"/>
              <a:t>2023-2025 CBAs</a:t>
            </a:r>
          </a:p>
          <a:p>
            <a:r>
              <a:rPr lang="en-US" dirty="0"/>
              <a:t>HMC/ALNW</a:t>
            </a:r>
          </a:p>
        </p:txBody>
      </p:sp>
    </p:spTree>
    <p:extLst>
      <p:ext uri="{BB962C8B-B14F-4D97-AF65-F5344CB8AC3E}">
        <p14:creationId xmlns:p14="http://schemas.microsoft.com/office/powerpoint/2010/main" val="387313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33.4 Telework</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panose="020B0604020202020204" pitchFamily="34" charset="0"/>
              <a:buChar char="•"/>
            </a:pPr>
            <a:r>
              <a:rPr lang="en-US" sz="2400" b="1" dirty="0"/>
              <a:t>“If an eligible employee’s teleworking request is denied, the Employer will provide the reason for denial in writing.”</a:t>
            </a:r>
          </a:p>
          <a:p>
            <a:pPr>
              <a:buFont typeface="Arial" panose="020B0604020202020204" pitchFamily="34" charset="0"/>
              <a:buChar char="•"/>
            </a:pPr>
            <a:r>
              <a:rPr lang="en-US" sz="2400" dirty="0"/>
              <a:t>“Employees may propose new or revised individual teleworking agreements when they believe new efficiencies, technologies, or work processes would enable the remote completion of work previously performed onsite.”</a:t>
            </a:r>
          </a:p>
          <a:p>
            <a:pPr>
              <a:buFont typeface="Arial" panose="020B0604020202020204" pitchFamily="34" charset="0"/>
              <a:buChar char="•"/>
            </a:pPr>
            <a:r>
              <a:rPr lang="en-US" sz="2400" dirty="0"/>
              <a:t>“The Employer will provide necessary equipment for telework per University policy. If the employee is required to pick up or drop off any provided equipment this shall occur during paid time.”</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211315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MOU – Documenting Wellness Rooms</a:t>
            </a:r>
          </a:p>
        </p:txBody>
      </p:sp>
      <p:sp>
        <p:nvSpPr>
          <p:cNvPr id="4" name="Text Placeholder 3"/>
          <p:cNvSpPr>
            <a:spLocks noGrp="1"/>
          </p:cNvSpPr>
          <p:nvPr>
            <p:ph type="body" sz="quarter" idx="12"/>
          </p:nvPr>
        </p:nvSpPr>
        <p:spPr/>
        <p:txBody>
          <a:bodyPr/>
          <a:lstStyle/>
          <a:p>
            <a:r>
              <a:rPr lang="en-US" dirty="0"/>
              <a:t>“The parties agreed that the locations, amenities, and guidelines around existing wellness rooms will be documented on the UW HR website.  It is expected that this documentation will be similar to that provided for lactation stations at https://hr.uw.edu/child-care/lactation-stations/ </a:t>
            </a:r>
          </a:p>
          <a:p>
            <a:endParaRPr lang="en-US" dirty="0"/>
          </a:p>
          <a:p>
            <a:r>
              <a:rPr lang="en-US" dirty="0"/>
              <a:t>“The University will make the documentation accessible by July 1, 2023.”</a:t>
            </a:r>
          </a:p>
          <a:p>
            <a:endParaRPr lang="en-US" dirty="0"/>
          </a:p>
        </p:txBody>
      </p:sp>
    </p:spTree>
    <p:extLst>
      <p:ext uri="{BB962C8B-B14F-4D97-AF65-F5344CB8AC3E}">
        <p14:creationId xmlns:p14="http://schemas.microsoft.com/office/powerpoint/2010/main" val="4032238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9.5 Schedule Changes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“For temporary changes in work schedule assignment occurring within the employee’s assigned workweek, the Employer will provide three (3) calendar days’ notice, with the day of notification constituting the first day of notice.”</a:t>
            </a:r>
          </a:p>
          <a:p>
            <a:pPr marL="0" indent="0">
              <a:buNone/>
            </a:pPr>
            <a:endParaRPr lang="en-US" sz="2400" dirty="0"/>
          </a:p>
          <a:p>
            <a:pPr marL="0" indent="0">
              <a:buNone/>
            </a:pPr>
            <a:r>
              <a:rPr lang="en-US" sz="2400" i="1" dirty="0"/>
              <a:t>Note: Previously, only 2 days’ notice were required in the WFSE CBA.</a:t>
            </a:r>
          </a:p>
        </p:txBody>
      </p:sp>
    </p:spTree>
    <p:extLst>
      <p:ext uri="{BB962C8B-B14F-4D97-AF65-F5344CB8AC3E}">
        <p14:creationId xmlns:p14="http://schemas.microsoft.com/office/powerpoint/2010/main" val="2453755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13.1 Tuition Exemption Program</a:t>
            </a:r>
          </a:p>
        </p:txBody>
      </p:sp>
      <p:sp>
        <p:nvSpPr>
          <p:cNvPr id="4" name="Text Placeholder 3"/>
          <p:cNvSpPr>
            <a:spLocks noGrp="1"/>
          </p:cNvSpPr>
          <p:nvPr>
            <p:ph type="body" sz="quarter" idx="12"/>
          </p:nvPr>
        </p:nvSpPr>
        <p:spPr/>
        <p:txBody>
          <a:bodyPr/>
          <a:lstStyle/>
          <a:p>
            <a:r>
              <a:rPr lang="en-US" dirty="0"/>
              <a:t>“Subject to operational needs and management discretion, supervisors will make a good faith effort to allow the use of flex time for employees who wish to take a class during their scheduled shift. If the supervisor is not able to approve a flexible work arrangement, upon request, the employee will be provided a written explanation for the denial.”</a:t>
            </a:r>
          </a:p>
          <a:p>
            <a:endParaRPr lang="en-US" dirty="0"/>
          </a:p>
        </p:txBody>
      </p:sp>
    </p:spTree>
    <p:extLst>
      <p:ext uri="{BB962C8B-B14F-4D97-AF65-F5344CB8AC3E}">
        <p14:creationId xmlns:p14="http://schemas.microsoft.com/office/powerpoint/2010/main" val="1442202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14.3  Filling Positions (1/2)</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000" dirty="0"/>
              <a:t>"</a:t>
            </a:r>
            <a:r>
              <a:rPr lang="en-US" sz="2000" b="1" dirty="0"/>
              <a:t>Internal Lateral Movement Within Unit/Department.</a:t>
            </a:r>
          </a:p>
          <a:p>
            <a:r>
              <a:rPr lang="en-US" sz="2000" dirty="0"/>
              <a:t>Prior to referring candidates, the Employer will provide seven (7) calendar days’ notice to employees within the unit/department seeking a different shift regardless of shift. An employee’s request for the vacant shift will be granted provided:</a:t>
            </a:r>
          </a:p>
          <a:p>
            <a:endParaRPr lang="en-US" sz="2000" dirty="0"/>
          </a:p>
          <a:p>
            <a:r>
              <a:rPr lang="en-US" sz="2000" dirty="0"/>
              <a:t>1)	The employee submitted the request in writing;</a:t>
            </a:r>
          </a:p>
          <a:p>
            <a:r>
              <a:rPr lang="en-US" sz="2000" dirty="0"/>
              <a:t>2)	The employee holds permanent status in the job classification;</a:t>
            </a:r>
          </a:p>
          <a:p>
            <a:r>
              <a:rPr lang="en-US" sz="2000" dirty="0"/>
              <a:t>3)	The employee is currently working in the same unit/department;</a:t>
            </a:r>
          </a:p>
          <a:p>
            <a:r>
              <a:rPr lang="en-US" sz="2000" dirty="0"/>
              <a:t>4)	No Formal corrective action issued within the past six (6) months and/or no Final corrective action issued within the past twelve (12) months;</a:t>
            </a:r>
          </a:p>
          <a:p>
            <a:r>
              <a:rPr lang="en-US" sz="2000" dirty="0"/>
              <a:t>5)	The employee has the skills and abilities necessary for the vacant shift.”</a:t>
            </a:r>
          </a:p>
        </p:txBody>
      </p:sp>
    </p:spTree>
    <p:extLst>
      <p:ext uri="{BB962C8B-B14F-4D97-AF65-F5344CB8AC3E}">
        <p14:creationId xmlns:p14="http://schemas.microsoft.com/office/powerpoint/2010/main" val="95606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14.3  Filling Positions (2/2)</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000" dirty="0"/>
              <a:t>"If 2 or more employees request the vacant shift and they meet the above criteria, the employee with the most department seniority will be appointed. If the department seniority is equal, the employee who submitted the request in writing first will be appointed.</a:t>
            </a:r>
          </a:p>
          <a:p>
            <a:endParaRPr lang="en-US" sz="2000" dirty="0"/>
          </a:p>
          <a:p>
            <a:r>
              <a:rPr lang="en-US" sz="2000" dirty="0"/>
              <a:t>“The offering of a formal layoff option prior to granting a transfer request under this sub-article is not a violation of this sub-article. This sub-article is not subject to the grievance procedure.”</a:t>
            </a:r>
          </a:p>
        </p:txBody>
      </p:sp>
    </p:spTree>
    <p:extLst>
      <p:ext uri="{BB962C8B-B14F-4D97-AF65-F5344CB8AC3E}">
        <p14:creationId xmlns:p14="http://schemas.microsoft.com/office/powerpoint/2010/main" val="926363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28.2 Suspended Operations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“If unpaid time off is used [during suspended operations], employees have 15 calendar days after operations resume to make up work time lost.”</a:t>
            </a:r>
          </a:p>
          <a:p>
            <a:pPr marL="0" indent="0">
              <a:buNone/>
            </a:pPr>
            <a:endParaRPr lang="en-US" sz="900" dirty="0"/>
          </a:p>
          <a:p>
            <a:pPr marL="0" indent="0">
              <a:buNone/>
            </a:pPr>
            <a:r>
              <a:rPr lang="en-US" sz="2400" dirty="0"/>
              <a:t>The number of days an employee has to request makeup time was changed from 5 working days to 2 working days</a:t>
            </a:r>
          </a:p>
          <a:p>
            <a:pPr marL="0" indent="0">
              <a:buNone/>
            </a:pPr>
            <a:endParaRPr lang="en-US" sz="900" dirty="0"/>
          </a:p>
          <a:p>
            <a:pPr marL="0" indent="0">
              <a:buNone/>
            </a:pPr>
            <a:r>
              <a:rPr lang="en-US" sz="2400" i="1" dirty="0"/>
              <a:t>Note: Previously, employees had 90 calendar days to make up unpaid time off used during suspended operations. Per current language, supervisors must approve this make-up time, but language was added stating that if a request to make up time was denied, the supervisor will state reasons for the denial in writing.</a:t>
            </a:r>
          </a:p>
        </p:txBody>
      </p:sp>
    </p:spTree>
    <p:extLst>
      <p:ext uri="{BB962C8B-B14F-4D97-AF65-F5344CB8AC3E}">
        <p14:creationId xmlns:p14="http://schemas.microsoft.com/office/powerpoint/2010/main" val="834934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31.14 Personal Protective Equipment</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"The Employer shall provide appropriate PPE to all health care workers in accordance with UW Medicine policy. The Employer shall provide appropriate PPE to all campus employees in accordance with the University’s Department of Environmental Health &amp; Safety policy. No employee will be disciplined or retaliated against for advocating for PPE that they believe is needed for their and others’ safety.”</a:t>
            </a:r>
          </a:p>
        </p:txBody>
      </p:sp>
    </p:spTree>
    <p:extLst>
      <p:ext uri="{BB962C8B-B14F-4D97-AF65-F5344CB8AC3E}">
        <p14:creationId xmlns:p14="http://schemas.microsoft.com/office/powerpoint/2010/main" val="2498304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36.2 Representation (for Corrective Action)</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"The Employer will provide at least three (3) business days to allow an employee to secure a Union representative. If notice is given prior to the midpoint of the scheduled shift or if the employee is on paid administrative time off, the day of notification is the first day.”</a:t>
            </a:r>
          </a:p>
        </p:txBody>
      </p:sp>
    </p:spTree>
    <p:extLst>
      <p:ext uri="{BB962C8B-B14F-4D97-AF65-F5344CB8AC3E}">
        <p14:creationId xmlns:p14="http://schemas.microsoft.com/office/powerpoint/2010/main" val="1029584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42.2 New Union Steward in Training</a:t>
            </a:r>
          </a:p>
        </p:txBody>
      </p:sp>
      <p:sp>
        <p:nvSpPr>
          <p:cNvPr id="4" name="Text Placeholder 3"/>
          <p:cNvSpPr>
            <a:spLocks noGrp="1"/>
          </p:cNvSpPr>
          <p:nvPr>
            <p:ph type="body" sz="quarter" idx="12"/>
          </p:nvPr>
        </p:nvSpPr>
        <p:spPr/>
        <p:txBody>
          <a:bodyPr/>
          <a:lstStyle/>
          <a:p>
            <a:r>
              <a:rPr lang="en-US" i="1" dirty="0"/>
              <a:t>Stewards in training may attend, as a second steward, investigatory/fact finding meetings and Step Ones, as well as Step Twos for training purposes. Previously, they were only allowed to attend Step Twos. Language was added stating that the Employer may deny requests for a second steward to attend an investigatory meeting/fact finding within the employee’s department.</a:t>
            </a:r>
          </a:p>
          <a:p>
            <a:endParaRPr lang="en-US" dirty="0"/>
          </a:p>
        </p:txBody>
      </p:sp>
    </p:spTree>
    <p:extLst>
      <p:ext uri="{BB962C8B-B14F-4D97-AF65-F5344CB8AC3E}">
        <p14:creationId xmlns:p14="http://schemas.microsoft.com/office/powerpoint/2010/main" val="402720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2023-2025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In the fall of 2022, HMC/ALNW negotiated the 2023-2025 Collective Bargaining Agreements with SEIU 1199NW, SEIU 925, and WFSE.</a:t>
            </a:r>
          </a:p>
          <a:p>
            <a:endParaRPr lang="en-US" i="1" dirty="0"/>
          </a:p>
          <a:p>
            <a:r>
              <a:rPr lang="en-US" i="1" dirty="0"/>
              <a:t>Labor Relations expects to bargain the 2025-2027 successor contracts in the fall of 2024/spring of 2025.</a:t>
            </a:r>
          </a:p>
        </p:txBody>
      </p:sp>
    </p:spTree>
    <p:extLst>
      <p:ext uri="{BB962C8B-B14F-4D97-AF65-F5344CB8AC3E}">
        <p14:creationId xmlns:p14="http://schemas.microsoft.com/office/powerpoint/2010/main" val="9889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Side Letter E – HMC Hospital Security Officer Comp Time</a:t>
            </a:r>
          </a:p>
        </p:txBody>
      </p:sp>
      <p:sp>
        <p:nvSpPr>
          <p:cNvPr id="4" name="Text Placeholder 3"/>
          <p:cNvSpPr>
            <a:spLocks noGrp="1"/>
          </p:cNvSpPr>
          <p:nvPr>
            <p:ph type="body" sz="quarter" idx="12"/>
          </p:nvPr>
        </p:nvSpPr>
        <p:spPr/>
        <p:txBody>
          <a:bodyPr/>
          <a:lstStyle/>
          <a:p>
            <a:r>
              <a:rPr lang="en-US" dirty="0"/>
              <a:t>“From January 1, 2023 to December 30, 2023, the Employer will allow HMC Hospital Security Officers to accrue compensatory time.  Employees will not be allowed to have more than forty (40) hours of accrued compensatory time at any time.  Accrued compensatory time off will be requested and approved in accordance with the department’s vacation time off policies/procedures, and the Article 18 Sick Time Off.  Compensatory time balances will be cashed out in accordance with Article 10.3 (b).” </a:t>
            </a:r>
          </a:p>
        </p:txBody>
      </p:sp>
    </p:spTree>
    <p:extLst>
      <p:ext uri="{BB962C8B-B14F-4D97-AF65-F5344CB8AC3E}">
        <p14:creationId xmlns:p14="http://schemas.microsoft.com/office/powerpoint/2010/main" val="3209646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and SEIU 925: Movement Between Positions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i="1" dirty="0"/>
          </a:p>
        </p:txBody>
      </p:sp>
      <p:sp>
        <p:nvSpPr>
          <p:cNvPr id="8" name="TextBox 7">
            <a:extLst>
              <a:ext uri="{FF2B5EF4-FFF2-40B4-BE49-F238E27FC236}">
                <a16:creationId xmlns:a16="http://schemas.microsoft.com/office/drawing/2014/main" id="{2F7470AD-E6C4-6A63-81AD-B01DECD77EF7}"/>
              </a:ext>
            </a:extLst>
          </p:cNvPr>
          <p:cNvSpPr txBox="1"/>
          <p:nvPr/>
        </p:nvSpPr>
        <p:spPr>
          <a:xfrm>
            <a:off x="671757" y="1730666"/>
            <a:ext cx="7424678" cy="830997"/>
          </a:xfrm>
          <a:prstGeom prst="rect">
            <a:avLst/>
          </a:prstGeom>
          <a:noFill/>
        </p:spPr>
        <p:txBody>
          <a:bodyPr wrap="square">
            <a:spAutoFit/>
          </a:bodyPr>
          <a:lstStyle/>
          <a:p>
            <a:r>
              <a:rPr lang="en-US" sz="2400" dirty="0"/>
              <a:t>Clarified language around reversion rights when moving</a:t>
            </a:r>
          </a:p>
          <a:p>
            <a:r>
              <a:rPr lang="en-US" sz="2400" dirty="0"/>
              <a:t>between positions within the University</a:t>
            </a:r>
          </a:p>
        </p:txBody>
      </p:sp>
      <p:sp>
        <p:nvSpPr>
          <p:cNvPr id="9" name="TextBox 8">
            <a:extLst>
              <a:ext uri="{FF2B5EF4-FFF2-40B4-BE49-F238E27FC236}">
                <a16:creationId xmlns:a16="http://schemas.microsoft.com/office/drawing/2014/main" id="{F8437860-D5FD-4DC8-80C2-13D05344C6CB}"/>
              </a:ext>
            </a:extLst>
          </p:cNvPr>
          <p:cNvSpPr txBox="1"/>
          <p:nvPr/>
        </p:nvSpPr>
        <p:spPr>
          <a:xfrm>
            <a:off x="671757" y="2744156"/>
            <a:ext cx="8063869" cy="3477875"/>
          </a:xfrm>
          <a:prstGeom prst="rect">
            <a:avLst/>
          </a:prstGeom>
          <a:noFill/>
        </p:spPr>
        <p:txBody>
          <a:bodyPr wrap="square" rtlCol="0">
            <a:spAutoFit/>
          </a:bodyPr>
          <a:lstStyle/>
          <a:p>
            <a:pPr marL="342900" indent="-342900">
              <a:buFont typeface="Arial" panose="020B0604020202020204" pitchFamily="34" charset="0"/>
              <a:buChar char="•"/>
            </a:pPr>
            <a:r>
              <a:rPr lang="en-US" sz="2000" dirty="0"/>
              <a:t>Includes Promotion, Lateral, Transfer, and Voluntary Demotion</a:t>
            </a:r>
          </a:p>
          <a:p>
            <a:pPr marL="342900" indent="-342900">
              <a:buFont typeface="Arial" panose="020B0604020202020204" pitchFamily="34" charset="0"/>
              <a:buChar char="•"/>
            </a:pPr>
            <a:r>
              <a:rPr lang="en-US" sz="2000" dirty="0"/>
              <a:t>Reversion rights generally include reassignment in the same classification in the same department as their former position, or being placed on the rehire list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400" dirty="0"/>
              <a:t>For SEIU 925, trial service period for lateral movements changed from 6 months to 6 weeks; No change for WFSE.</a:t>
            </a:r>
          </a:p>
          <a:p>
            <a:pPr marL="342900" indent="-342900">
              <a:buFont typeface="Arial" panose="020B0604020202020204" pitchFamily="34" charset="0"/>
              <a:buChar char="•"/>
            </a:pPr>
            <a:r>
              <a:rPr lang="en-US" sz="2400" i="1" dirty="0"/>
              <a:t>Note: The changes are slightly different for each contract, so make sure you are always checking the contract when in doubt!</a:t>
            </a:r>
          </a:p>
        </p:txBody>
      </p:sp>
    </p:spTree>
    <p:extLst>
      <p:ext uri="{BB962C8B-B14F-4D97-AF65-F5344CB8AC3E}">
        <p14:creationId xmlns:p14="http://schemas.microsoft.com/office/powerpoint/2010/main" val="1362004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a:bodyPr>
          <a:lstStyle/>
          <a:p>
            <a:r>
              <a:rPr lang="en-US" dirty="0"/>
              <a:t>Compensation</a:t>
            </a:r>
          </a:p>
        </p:txBody>
      </p:sp>
    </p:spTree>
    <p:extLst>
      <p:ext uri="{BB962C8B-B14F-4D97-AF65-F5344CB8AC3E}">
        <p14:creationId xmlns:p14="http://schemas.microsoft.com/office/powerpoint/2010/main" val="3341047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1199NW HMC/ALNW:  MOU – Seattle Minimum Wage</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200" dirty="0"/>
              <a:t>"Contract classified pay tables will be updated to reflect the current Seattle minimum wage after an across-the-board increase or a minimum wage adjustment made by the City of Seattle. Steps falling below the new minimum wage will be inactivated and employees will be moved, if needed, to the new minimum step of the range. If an across-the-board increase brings steps back above the current Seattle minimum wage, those steps will be reactivated and available for use. Whenever steps are reactivated, no employees will be moved to lower steps. </a:t>
            </a:r>
          </a:p>
          <a:p>
            <a:r>
              <a:rPr lang="en-US" sz="2200" dirty="0"/>
              <a:t>“When a minimum wage increase results in a pay range with less than three (3) active steps, the parties agree that job profiles assigned to those ranges will be placed on the next available pay range in the same table. Incumbents will be placed on the new range at their current step. PSDs will not be impacted by this movement."</a:t>
            </a:r>
          </a:p>
        </p:txBody>
      </p:sp>
    </p:spTree>
    <p:extLst>
      <p:ext uri="{BB962C8B-B14F-4D97-AF65-F5344CB8AC3E}">
        <p14:creationId xmlns:p14="http://schemas.microsoft.com/office/powerpoint/2010/main" val="16674320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HMC/ALNW: MOU – Wage Discussion</a:t>
            </a:r>
          </a:p>
        </p:txBody>
      </p:sp>
      <p:sp>
        <p:nvSpPr>
          <p:cNvPr id="4" name="Text Placeholder 3"/>
          <p:cNvSpPr>
            <a:spLocks noGrp="1"/>
          </p:cNvSpPr>
          <p:nvPr>
            <p:ph type="body" sz="quarter" idx="12"/>
          </p:nvPr>
        </p:nvSpPr>
        <p:spPr/>
        <p:txBody>
          <a:bodyPr/>
          <a:lstStyle/>
          <a:p>
            <a:r>
              <a:rPr lang="en-US" sz="2000" dirty="0"/>
              <a:t>“At least one (1) year prior to contract expiration, the parties agree to discuss the 2025 bargaining process to assist in planning for wage discussions in future negotiations. </a:t>
            </a:r>
          </a:p>
          <a:p>
            <a:r>
              <a:rPr lang="en-US" sz="2000" dirty="0"/>
              <a:t>“The parties will explore shared interests and collaborative problem solving by discussing wage concerns at UW Medicine: Equity, Options and approaches to address both parties’ interests regarding wages, Systems change to support options to address wage concerns.</a:t>
            </a:r>
          </a:p>
          <a:p>
            <a:r>
              <a:rPr lang="en-US" sz="2000" dirty="0"/>
              <a:t>“The discussions may result in  potential opportunities for addressing wages in the 2025-2027 bargaining. Participants in these discussions will include relevant stakeholders for each party, including an EDI leader from each party. Each party may bring up to seven participants.. During the life of this agreement, the parties will schedule at least three meetings to discuss with the option to mutually agree to more meetings. Employees will be paid release time for time spent in the meetings.”</a:t>
            </a:r>
          </a:p>
        </p:txBody>
      </p:sp>
    </p:spTree>
    <p:extLst>
      <p:ext uri="{BB962C8B-B14F-4D97-AF65-F5344CB8AC3E}">
        <p14:creationId xmlns:p14="http://schemas.microsoft.com/office/powerpoint/2010/main" val="2331740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and WFSE: Field Training Officer</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“When a Hospital Security Officer has been designated as a Field Training Officer for a new employee, they will receive 7% increase for all the hours they provide direct training/instruction.”</a:t>
            </a:r>
          </a:p>
          <a:p>
            <a:pPr marL="0" indent="0">
              <a:buNone/>
            </a:pPr>
            <a:endParaRPr lang="en-US" sz="2400" dirty="0"/>
          </a:p>
          <a:p>
            <a:pPr marL="0" indent="0">
              <a:buNone/>
            </a:pPr>
            <a:r>
              <a:rPr lang="en-US" sz="2400" i="1" dirty="0"/>
              <a:t>Note: This is an increase from 5% for WFSE; SEIU 925 did not previously have this premium.</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14396054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and WFSE:  Educational Support Funds</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i="1" dirty="0"/>
              <a:t>Educational Support Funds increased from $200 to $400, pro rated for part time, per fiscal year, for the following:</a:t>
            </a:r>
          </a:p>
          <a:p>
            <a:endParaRPr lang="en-US" i="1" dirty="0"/>
          </a:p>
          <a:p>
            <a:pPr marL="342900" indent="-342900">
              <a:buFont typeface="Arial" panose="020B0604020202020204" pitchFamily="34" charset="0"/>
              <a:buChar char="•"/>
            </a:pPr>
            <a:r>
              <a:rPr lang="en-US" dirty="0"/>
              <a:t>SEIU 925 – Surgical Technologists</a:t>
            </a:r>
          </a:p>
          <a:p>
            <a:pPr marL="342900" indent="-342900">
              <a:buFont typeface="Arial" panose="020B0604020202020204" pitchFamily="34" charset="0"/>
              <a:buChar char="•"/>
            </a:pPr>
            <a:r>
              <a:rPr lang="en-US" dirty="0"/>
              <a:t>WFSE – Surgical Technologists and Hospital Central Services Technicians</a:t>
            </a:r>
          </a:p>
        </p:txBody>
      </p:sp>
    </p:spTree>
    <p:extLst>
      <p:ext uri="{BB962C8B-B14F-4D97-AF65-F5344CB8AC3E}">
        <p14:creationId xmlns:p14="http://schemas.microsoft.com/office/powerpoint/2010/main" val="2697884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Modality Pay</a:t>
            </a:r>
          </a:p>
        </p:txBody>
      </p:sp>
      <p:sp>
        <p:nvSpPr>
          <p:cNvPr id="4" name="Text Placeholder 3"/>
          <p:cNvSpPr>
            <a:spLocks noGrp="1"/>
          </p:cNvSpPr>
          <p:nvPr>
            <p:ph type="body" sz="quarter" idx="12"/>
          </p:nvPr>
        </p:nvSpPr>
        <p:spPr/>
        <p:txBody>
          <a:bodyPr/>
          <a:lstStyle/>
          <a:p>
            <a:r>
              <a:rPr lang="en-US" i="1" dirty="0"/>
              <a:t>The Advanced Cardiac Technologist series is now eligible for Modality Pay.</a:t>
            </a:r>
          </a:p>
          <a:p>
            <a:endParaRPr lang="en-US" dirty="0"/>
          </a:p>
          <a:p>
            <a:pPr marL="342900" indent="-342900">
              <a:buFont typeface="Arial" panose="020B0604020202020204" pitchFamily="34" charset="0"/>
              <a:buChar char="•"/>
            </a:pPr>
            <a:r>
              <a:rPr lang="en-US" dirty="0"/>
              <a:t>$1.25/hour for staff in training for a new modality</a:t>
            </a:r>
          </a:p>
          <a:p>
            <a:pPr marL="342900" indent="-342900">
              <a:buFont typeface="Arial" panose="020B0604020202020204" pitchFamily="34" charset="0"/>
              <a:buChar char="•"/>
            </a:pPr>
            <a:r>
              <a:rPr lang="en-US" dirty="0"/>
              <a:t>$1.50/hour for staff assigned to a modality other than that described in the classification of the position</a:t>
            </a:r>
          </a:p>
          <a:p>
            <a:pPr marL="342900" indent="-342900">
              <a:buFont typeface="Arial" panose="020B0604020202020204" pitchFamily="34" charset="0"/>
              <a:buChar char="•"/>
            </a:pPr>
            <a:r>
              <a:rPr lang="en-US" dirty="0"/>
              <a:t>$1.75/hour for staff assigned as preceptor</a:t>
            </a:r>
          </a:p>
          <a:p>
            <a:endParaRPr lang="en-US" sz="2000" dirty="0"/>
          </a:p>
        </p:txBody>
      </p:sp>
    </p:spTree>
    <p:extLst>
      <p:ext uri="{BB962C8B-B14F-4D97-AF65-F5344CB8AC3E}">
        <p14:creationId xmlns:p14="http://schemas.microsoft.com/office/powerpoint/2010/main" val="2661022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Article 12 - Certification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i="1" dirty="0"/>
              <a:t>The article was updated to include all job classes that should receive certification or registration pay. Classifications include:</a:t>
            </a:r>
          </a:p>
          <a:p>
            <a:pPr>
              <a:buFont typeface="Arial" panose="020B0604020202020204" pitchFamily="34" charset="0"/>
              <a:buChar char="•"/>
            </a:pPr>
            <a:r>
              <a:rPr lang="en-US" sz="2000" dirty="0"/>
              <a:t>Anesthesiology Tech 2</a:t>
            </a:r>
          </a:p>
          <a:p>
            <a:pPr>
              <a:buFont typeface="Arial" panose="020B0604020202020204" pitchFamily="34" charset="0"/>
              <a:buChar char="•"/>
            </a:pPr>
            <a:r>
              <a:rPr lang="en-US" sz="2000" dirty="0"/>
              <a:t>Diagnostic Medical Sonographer, Lead, and Supervisor</a:t>
            </a:r>
          </a:p>
          <a:p>
            <a:pPr>
              <a:buFont typeface="Arial" panose="020B0604020202020204" pitchFamily="34" charset="0"/>
              <a:buChar char="•"/>
            </a:pPr>
            <a:r>
              <a:rPr lang="en-US" sz="2000" dirty="0"/>
              <a:t>End Tech 1, 2, and 3</a:t>
            </a:r>
          </a:p>
          <a:p>
            <a:pPr>
              <a:buFont typeface="Arial" panose="020B0604020202020204" pitchFamily="34" charset="0"/>
              <a:buChar char="•"/>
            </a:pPr>
            <a:r>
              <a:rPr lang="en-US" sz="2000" dirty="0"/>
              <a:t>Imagining Technologist series</a:t>
            </a:r>
          </a:p>
          <a:p>
            <a:pPr>
              <a:buFont typeface="Arial" panose="020B0604020202020204" pitchFamily="34" charset="0"/>
              <a:buChar char="•"/>
            </a:pPr>
            <a:r>
              <a:rPr lang="en-US" sz="2000" dirty="0"/>
              <a:t>Nuclear Medicine Technologist 1, 2, Lead, Supervisor, and PET/CT</a:t>
            </a:r>
          </a:p>
          <a:p>
            <a:pPr>
              <a:buFont typeface="Arial" panose="020B0604020202020204" pitchFamily="34" charset="0"/>
              <a:buChar char="•"/>
            </a:pPr>
            <a:r>
              <a:rPr lang="en-US" sz="2000" dirty="0"/>
              <a:t>Occupational and Physical Therapists 1, 2, and 3 (and PT Specialist)</a:t>
            </a:r>
          </a:p>
          <a:p>
            <a:pPr>
              <a:buFont typeface="Arial" panose="020B0604020202020204" pitchFamily="34" charset="0"/>
              <a:buChar char="•"/>
            </a:pPr>
            <a:r>
              <a:rPr lang="en-US" sz="2000" dirty="0"/>
              <a:t>Physical Therapist Assistant 1 and 2</a:t>
            </a:r>
          </a:p>
          <a:p>
            <a:pPr>
              <a:buFont typeface="Arial" panose="020B0604020202020204" pitchFamily="34" charset="0"/>
              <a:buChar char="•"/>
            </a:pPr>
            <a:r>
              <a:rPr lang="en-US" sz="2000" dirty="0"/>
              <a:t>Registered Dietitian</a:t>
            </a:r>
          </a:p>
          <a:p>
            <a:pPr>
              <a:buFont typeface="Arial" panose="020B0604020202020204" pitchFamily="34" charset="0"/>
              <a:buChar char="•"/>
            </a:pPr>
            <a:r>
              <a:rPr lang="en-US" sz="2000" dirty="0"/>
              <a:t>Respiratory Care Lead, Practitioner, and Specialist</a:t>
            </a:r>
          </a:p>
          <a:p>
            <a:pPr>
              <a:buFont typeface="Arial" panose="020B0604020202020204" pitchFamily="34" charset="0"/>
              <a:buChar char="•"/>
            </a:pPr>
            <a:r>
              <a:rPr lang="en-US" sz="2000" dirty="0"/>
              <a:t>Surgical Technologist and Lead</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3044129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Article 62 - Certification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i="1" dirty="0"/>
              <a:t>A new article was added outlining $1.25 Certification/Registration Pay for certain hospital technical employees. Classifications include: </a:t>
            </a:r>
          </a:p>
          <a:p>
            <a:pPr>
              <a:buFont typeface="Arial" panose="020B0604020202020204" pitchFamily="34" charset="0"/>
              <a:buChar char="•"/>
            </a:pPr>
            <a:r>
              <a:rPr lang="en-US" sz="2000" dirty="0"/>
              <a:t>Biomedical Electronics Technician 1, 2, 3, and Lead</a:t>
            </a:r>
          </a:p>
          <a:p>
            <a:pPr>
              <a:buFont typeface="Arial" panose="020B0604020202020204" pitchFamily="34" charset="0"/>
              <a:buChar char="•"/>
            </a:pPr>
            <a:r>
              <a:rPr lang="en-US" sz="2000" dirty="0"/>
              <a:t>Hospital Services Tech Trainee, 1, 2, and Lead</a:t>
            </a:r>
          </a:p>
          <a:p>
            <a:pPr>
              <a:buFont typeface="Arial" panose="020B0604020202020204" pitchFamily="34" charset="0"/>
              <a:buChar char="•"/>
            </a:pPr>
            <a:r>
              <a:rPr lang="en-US" sz="2000" dirty="0"/>
              <a:t>Surgical Technologist</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3620721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SEIU 1199 HMC/ALNW: 9.3 Compensatory Time</a:t>
            </a:r>
          </a:p>
        </p:txBody>
      </p:sp>
      <p:sp>
        <p:nvSpPr>
          <p:cNvPr id="6" name="Text Placeholder 5">
            <a:extLst>
              <a:ext uri="{FF2B5EF4-FFF2-40B4-BE49-F238E27FC236}">
                <a16:creationId xmlns:a16="http://schemas.microsoft.com/office/drawing/2014/main" id="{2C1FC3A5-C12C-E9DC-C74B-D5A3AC00FF84}"/>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i="1" dirty="0">
                <a:solidFill>
                  <a:schemeClr val="tx2"/>
                </a:solidFill>
              </a:rPr>
              <a:t>Previously, Compensatory Time language only applied to nurses. Now, it applies to everyone covered by the SEIU 1199NW CBA.</a:t>
            </a:r>
          </a:p>
          <a:p>
            <a:pPr marL="0" indent="0">
              <a:buNone/>
            </a:pPr>
            <a:endParaRPr lang="en-US" sz="1400" i="1" dirty="0">
              <a:solidFill>
                <a:schemeClr val="tx2"/>
              </a:solidFill>
            </a:endParaRPr>
          </a:p>
          <a:p>
            <a:pPr marL="0" indent="0">
              <a:buNone/>
            </a:pPr>
            <a:r>
              <a:rPr lang="en-US" sz="2400" i="1" dirty="0">
                <a:solidFill>
                  <a:schemeClr val="tx2"/>
                </a:solidFill>
              </a:rPr>
              <a:t>Additionally, the cap on Compensatory Time used to be 40 hours on a rolling basis. Now, the cap is 240 hours on an annual basis. If the balance exceeds 240 hours prior to June 30; the excess amount will be cashed out to bring the balance back to 240 hours. All Compensatory Time will be cashed out to zero June 30 every year. </a:t>
            </a:r>
          </a:p>
          <a:p>
            <a:pPr marL="0" indent="0">
              <a:buNone/>
            </a:pPr>
            <a:endParaRPr lang="en-US" sz="1400" i="1" dirty="0">
              <a:solidFill>
                <a:schemeClr val="tx2"/>
              </a:solidFill>
            </a:endParaRPr>
          </a:p>
          <a:p>
            <a:pPr marL="0" indent="0">
              <a:buNone/>
            </a:pPr>
            <a:r>
              <a:rPr lang="en-US" sz="2400" i="1" dirty="0">
                <a:solidFill>
                  <a:schemeClr val="tx2"/>
                </a:solidFill>
              </a:rPr>
              <a:t>Managers do not need to track hours for this cap. It is automatic in Kronos.</a:t>
            </a:r>
          </a:p>
          <a:p>
            <a:pPr marL="0" indent="0">
              <a:buNone/>
            </a:pPr>
            <a:endParaRPr lang="en-US" sz="2400" i="1" dirty="0"/>
          </a:p>
          <a:p>
            <a:pPr marL="0" indent="0">
              <a:buNone/>
            </a:pPr>
            <a:endParaRPr lang="en-US" sz="2400" dirty="0"/>
          </a:p>
        </p:txBody>
      </p:sp>
    </p:spTree>
    <p:extLst>
      <p:ext uri="{BB962C8B-B14F-4D97-AF65-F5344CB8AC3E}">
        <p14:creationId xmlns:p14="http://schemas.microsoft.com/office/powerpoint/2010/main" val="1609809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Pre-Scheduled Voluntary Double-Time </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“During negotiations for the 2023-2025 successor agreement, the parties reached agreement on the following regarding Pre-Scheduled Voluntary Double-Time at Harborview, UWMC-Montlake, and UWMC-Northwest.</a:t>
            </a:r>
          </a:p>
          <a:p>
            <a:endParaRPr lang="en-US" dirty="0"/>
          </a:p>
          <a:p>
            <a:r>
              <a:rPr lang="en-US" dirty="0"/>
              <a:t>“After the initial scheduled bid is incorporated and posted, and the employer has sent out notice for staff, including Nonpermanent and Intermittent Employees, the Employer may offer pre-scheduled voluntary double-time shifts for any classification.  The determination of critical staffing needs and the double-time shift incentive is at the sole discretion of the Unit Manager.” </a:t>
            </a:r>
          </a:p>
        </p:txBody>
      </p:sp>
    </p:spTree>
    <p:extLst>
      <p:ext uri="{BB962C8B-B14F-4D97-AF65-F5344CB8AC3E}">
        <p14:creationId xmlns:p14="http://schemas.microsoft.com/office/powerpoint/2010/main" val="17452625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Rest Between Shifts (RSB)</a:t>
            </a:r>
          </a:p>
        </p:txBody>
      </p:sp>
      <p:sp>
        <p:nvSpPr>
          <p:cNvPr id="4" name="Text Placeholder 3"/>
          <p:cNvSpPr>
            <a:spLocks noGrp="1"/>
          </p:cNvSpPr>
          <p:nvPr>
            <p:ph type="body" sz="quarter" idx="12"/>
          </p:nvPr>
        </p:nvSpPr>
        <p:spPr/>
        <p:txBody>
          <a:bodyPr/>
          <a:lstStyle/>
          <a:p>
            <a:r>
              <a:rPr lang="en-US" sz="2000" i="1" dirty="0"/>
              <a:t>SEIU 925 </a:t>
            </a:r>
            <a:r>
              <a:rPr lang="en-US" sz="2000" dirty="0"/>
              <a:t>– “</a:t>
            </a:r>
            <a:r>
              <a:rPr lang="en-US" sz="2000" b="1" dirty="0"/>
              <a:t>Health Care Professional/Laboratory Technical bargaining unit. </a:t>
            </a:r>
            <a:r>
              <a:rPr lang="en-US" sz="2000" dirty="0"/>
              <a:t>In scheduling work assignments, the Employer will make a good faith effort to provide each employee with at least 11 hours of duty between shifts. In the event an employee is required to work with less than 11 hours off duty between shifts, all time worked within this 11-hour period shall be at time and one-half.”</a:t>
            </a:r>
          </a:p>
          <a:p>
            <a:endParaRPr lang="en-US" sz="2000" i="1" dirty="0"/>
          </a:p>
          <a:p>
            <a:r>
              <a:rPr lang="en-US" sz="2000" i="1" dirty="0"/>
              <a:t>WFSE – </a:t>
            </a:r>
            <a:r>
              <a:rPr lang="en-US" sz="2000" b="1" i="1" dirty="0"/>
              <a:t>Surgical Technologists, Patient Care Techs, Mental Health Specialists, and Hospital Assistants </a:t>
            </a:r>
            <a:r>
              <a:rPr lang="en-US" sz="2000" i="1" dirty="0"/>
              <a:t>now have the language above, except the RSB is for 10 hours off between shifts instead of 11. </a:t>
            </a:r>
          </a:p>
          <a:p>
            <a:endParaRPr lang="en-US" sz="2000" i="1" dirty="0"/>
          </a:p>
          <a:p>
            <a:r>
              <a:rPr lang="en-US" sz="2000" i="1" dirty="0"/>
              <a:t>SEIU 1199 – RSB was extended to everyone under the </a:t>
            </a:r>
            <a:r>
              <a:rPr lang="en-US" sz="2000" b="1" i="1" dirty="0"/>
              <a:t>SEIU 1199 HMC/ALNW </a:t>
            </a:r>
            <a:r>
              <a:rPr lang="en-US" sz="2000" i="1" dirty="0"/>
              <a:t>contract, except for Speech Language Pathologists, who are OT exempt. Remember, the SEIU 1199 CBA has separate language regarding RSB for nurses.</a:t>
            </a:r>
          </a:p>
        </p:txBody>
      </p:sp>
    </p:spTree>
    <p:extLst>
      <p:ext uri="{BB962C8B-B14F-4D97-AF65-F5344CB8AC3E}">
        <p14:creationId xmlns:p14="http://schemas.microsoft.com/office/powerpoint/2010/main" val="2936551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Standby</a:t>
            </a:r>
          </a:p>
        </p:txBody>
      </p:sp>
      <p:sp>
        <p:nvSpPr>
          <p:cNvPr id="3" name="Text Placeholder 2"/>
          <p:cNvSpPr>
            <a:spLocks noGrp="1"/>
          </p:cNvSpPr>
          <p:nvPr>
            <p:ph type="body" sz="quarter" idx="11"/>
          </p:nvPr>
        </p:nvSpPr>
        <p:spPr/>
        <p:txBody>
          <a:bodyPr/>
          <a:lstStyle/>
          <a:p>
            <a:r>
              <a:rPr lang="en-US" i="1" dirty="0"/>
              <a:t>SEIU 1199NW - increased to $7/hour for all classifications</a:t>
            </a:r>
          </a:p>
          <a:p>
            <a:r>
              <a:rPr lang="en-US" i="1" dirty="0"/>
              <a:t>WFSE select healthcare classifications – increased to $6/hour</a:t>
            </a:r>
          </a:p>
          <a:p>
            <a:r>
              <a:rPr lang="en-US" i="1" dirty="0"/>
              <a:t>SEIU 925 Health Care Professional/Laboratory Technical Unit – increased to $6/hour</a:t>
            </a:r>
          </a:p>
          <a:p>
            <a:r>
              <a:rPr lang="en-US" i="1" dirty="0"/>
              <a:t>This eliminated tiered standby, in which Standby hours over 30 hours were paid at a different rate</a:t>
            </a:r>
          </a:p>
        </p:txBody>
      </p:sp>
    </p:spTree>
    <p:extLst>
      <p:ext uri="{BB962C8B-B14F-4D97-AF65-F5344CB8AC3E}">
        <p14:creationId xmlns:p14="http://schemas.microsoft.com/office/powerpoint/2010/main" val="19986039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45.9 Standby Pay</a:t>
            </a:r>
          </a:p>
        </p:txBody>
      </p:sp>
      <p:sp>
        <p:nvSpPr>
          <p:cNvPr id="4" name="Text Placeholder 3"/>
          <p:cNvSpPr>
            <a:spLocks noGrp="1"/>
          </p:cNvSpPr>
          <p:nvPr>
            <p:ph type="body" sz="quarter" idx="12"/>
          </p:nvPr>
        </p:nvSpPr>
        <p:spPr/>
        <p:txBody>
          <a:bodyPr/>
          <a:lstStyle/>
          <a:p>
            <a:r>
              <a:rPr lang="en-US" i="1" dirty="0"/>
              <a:t>New SEIU 925 language states that callback pay doesn’t apply until 30 minutes after the end of a scheduled shift. The requirement that callback doesn’t apply unless the employee has left the premises was removed.</a:t>
            </a:r>
          </a:p>
        </p:txBody>
      </p:sp>
    </p:spTree>
    <p:extLst>
      <p:ext uri="{BB962C8B-B14F-4D97-AF65-F5344CB8AC3E}">
        <p14:creationId xmlns:p14="http://schemas.microsoft.com/office/powerpoint/2010/main" val="15790853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R&amp;R and Market Increases</a:t>
            </a:r>
          </a:p>
        </p:txBody>
      </p:sp>
      <p:sp>
        <p:nvSpPr>
          <p:cNvPr id="4" name="Text Placeholder 3"/>
          <p:cNvSpPr>
            <a:spLocks noGrp="1"/>
          </p:cNvSpPr>
          <p:nvPr>
            <p:ph type="body" sz="quarter" idx="12"/>
          </p:nvPr>
        </p:nvSpPr>
        <p:spPr/>
        <p:txBody>
          <a:bodyPr/>
          <a:lstStyle/>
          <a:p>
            <a:r>
              <a:rPr lang="en-US" i="1" dirty="0"/>
              <a:t>Select classifications received recruitment and retention increases ranging from 2% to 12%.</a:t>
            </a:r>
          </a:p>
        </p:txBody>
      </p:sp>
    </p:spTree>
    <p:extLst>
      <p:ext uri="{BB962C8B-B14F-4D97-AF65-F5344CB8AC3E}">
        <p14:creationId xmlns:p14="http://schemas.microsoft.com/office/powerpoint/2010/main" val="23775152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General Wage Increases</a:t>
            </a:r>
          </a:p>
        </p:txBody>
      </p:sp>
      <p:sp>
        <p:nvSpPr>
          <p:cNvPr id="3" name="Text Placeholder 2"/>
          <p:cNvSpPr>
            <a:spLocks noGrp="1"/>
          </p:cNvSpPr>
          <p:nvPr>
            <p:ph type="body" sz="quarter" idx="11"/>
          </p:nvPr>
        </p:nvSpPr>
        <p:spPr/>
        <p:txBody>
          <a:bodyPr/>
          <a:lstStyle/>
          <a:p>
            <a:r>
              <a:rPr lang="en-US" dirty="0"/>
              <a:t>Across-the-Boards: SEIU 1199, 925, &amp; WFSE</a:t>
            </a:r>
          </a:p>
          <a:p>
            <a:pPr lvl="1"/>
            <a:r>
              <a:rPr lang="en-US" dirty="0"/>
              <a:t>July 1, 2023: 4% across-the-board</a:t>
            </a:r>
          </a:p>
          <a:p>
            <a:pPr lvl="1"/>
            <a:r>
              <a:rPr lang="en-US" dirty="0"/>
              <a:t>July 1, 2024: 3% across-the-board</a:t>
            </a:r>
          </a:p>
          <a:p>
            <a:r>
              <a:rPr lang="en-US" dirty="0"/>
              <a:t>Healthcare Pay Tables in SEIU 1199, 925, and WFSE</a:t>
            </a:r>
          </a:p>
          <a:p>
            <a:pPr lvl="1"/>
            <a:r>
              <a:rPr lang="en-US" u="sng" dirty="0">
                <a:solidFill>
                  <a:schemeClr val="accent1">
                    <a:lumMod val="60000"/>
                    <a:lumOff val="40000"/>
                  </a:schemeClr>
                </a:solidFill>
              </a:rPr>
              <a:t>January 1, 2023: 4% R&amp;R increase (complete)</a:t>
            </a:r>
          </a:p>
          <a:p>
            <a:pPr lvl="1"/>
            <a:r>
              <a:rPr lang="en-US" dirty="0"/>
              <a:t>July 1, 2023: 5% R&amp;R increase</a:t>
            </a:r>
          </a:p>
          <a:p>
            <a:pPr marL="457200" lvl="1" indent="0">
              <a:buNone/>
            </a:pPr>
            <a:endParaRPr lang="en-US" dirty="0"/>
          </a:p>
        </p:txBody>
      </p:sp>
    </p:spTree>
    <p:extLst>
      <p:ext uri="{BB962C8B-B14F-4D97-AF65-F5344CB8AC3E}">
        <p14:creationId xmlns:p14="http://schemas.microsoft.com/office/powerpoint/2010/main" val="3091022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Questions?</a:t>
            </a:r>
          </a:p>
        </p:txBody>
      </p:sp>
    </p:spTree>
    <p:extLst>
      <p:ext uri="{BB962C8B-B14F-4D97-AF65-F5344CB8AC3E}">
        <p14:creationId xmlns:p14="http://schemas.microsoft.com/office/powerpoint/2010/main" val="1712628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HMC/ALNW: 21.5 Parental Leave</a:t>
            </a:r>
          </a:p>
        </p:txBody>
      </p:sp>
      <p:sp>
        <p:nvSpPr>
          <p:cNvPr id="3" name="Text Placeholder 3">
            <a:extLst>
              <a:ext uri="{FF2B5EF4-FFF2-40B4-BE49-F238E27FC236}">
                <a16:creationId xmlns:a16="http://schemas.microsoft.com/office/drawing/2014/main" id="{B9F96B7F-960B-2559-95CA-3D161FE6B5AE}"/>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i="1" dirty="0">
                <a:latin typeface="Uni Sans Regular"/>
              </a:rPr>
              <a:t>Language was changed to state that Parental Leave is 6 months (rather than 4 months), and for birth parents, temporary disability leave for pregnancy is in addition to parental leave.</a:t>
            </a:r>
          </a:p>
          <a:p>
            <a:endParaRPr lang="en-US" dirty="0"/>
          </a:p>
        </p:txBody>
      </p:sp>
    </p:spTree>
    <p:extLst>
      <p:ext uri="{BB962C8B-B14F-4D97-AF65-F5344CB8AC3E}">
        <p14:creationId xmlns:p14="http://schemas.microsoft.com/office/powerpoint/2010/main" val="2537416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HMC/ALNW: 47.12 Stuck Out of Town</a:t>
            </a:r>
          </a:p>
        </p:txBody>
      </p:sp>
      <p:sp>
        <p:nvSpPr>
          <p:cNvPr id="4" name="Text Placeholder 3"/>
          <p:cNvSpPr>
            <a:spLocks noGrp="1"/>
          </p:cNvSpPr>
          <p:nvPr>
            <p:ph type="body" sz="quarter" idx="12"/>
          </p:nvPr>
        </p:nvSpPr>
        <p:spPr/>
        <p:txBody>
          <a:bodyPr/>
          <a:lstStyle/>
          <a:p>
            <a:r>
              <a:rPr lang="en-US" dirty="0"/>
              <a:t>“When employees are stuck out of town on their duty off time past their scheduled shift, they will receive pay, at an overtime rate, for all hours (hour for hour) until they return to their home base.”</a:t>
            </a:r>
            <a:r>
              <a:rPr lang="en-US" i="1" dirty="0"/>
              <a:t> </a:t>
            </a:r>
          </a:p>
          <a:p>
            <a:endParaRPr lang="en-US" i="1" dirty="0"/>
          </a:p>
          <a:p>
            <a:r>
              <a:rPr lang="en-US" i="1" dirty="0"/>
              <a:t>Note: Previous language stated the employees would receive either 4 or 8 hours of pay for each day they were stuck out of town.</a:t>
            </a:r>
          </a:p>
          <a:p>
            <a:endParaRPr lang="en-US" dirty="0"/>
          </a:p>
        </p:txBody>
      </p:sp>
    </p:spTree>
    <p:extLst>
      <p:ext uri="{BB962C8B-B14F-4D97-AF65-F5344CB8AC3E}">
        <p14:creationId xmlns:p14="http://schemas.microsoft.com/office/powerpoint/2010/main" val="28497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SEIU 1199 HMC/ALNW: 47.23 Committee Work</a:t>
            </a:r>
          </a:p>
        </p:txBody>
      </p:sp>
      <p:sp>
        <p:nvSpPr>
          <p:cNvPr id="6" name="Text Placeholder 5">
            <a:extLst>
              <a:ext uri="{FF2B5EF4-FFF2-40B4-BE49-F238E27FC236}">
                <a16:creationId xmlns:a16="http://schemas.microsoft.com/office/drawing/2014/main" id="{2C1FC3A5-C12C-E9DC-C74B-D5A3AC00FF84}"/>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i="1" dirty="0">
                <a:solidFill>
                  <a:schemeClr val="tx2"/>
                </a:solidFill>
              </a:rPr>
              <a:t>ALNW only: </a:t>
            </a:r>
            <a:r>
              <a:rPr lang="en-US" sz="2400" dirty="0">
                <a:solidFill>
                  <a:schemeClr val="tx2"/>
                </a:solidFill>
              </a:rPr>
              <a:t>“Those employees for whom part of their FTE is dedicated to committee work, and who serve as a chair on the Clinical Practice and Quality Committee or the Safety Committee, will receive a premium of $2.50 per hour for that portion of their FTE dedicated to committee work.”</a:t>
            </a:r>
          </a:p>
          <a:p>
            <a:pPr marL="0" indent="0">
              <a:buNone/>
            </a:pPr>
            <a:endParaRPr lang="en-US" sz="2400" dirty="0">
              <a:solidFill>
                <a:schemeClr val="tx2"/>
              </a:solidFill>
            </a:endParaRPr>
          </a:p>
          <a:p>
            <a:pPr marL="0" indent="0">
              <a:buNone/>
            </a:pPr>
            <a:r>
              <a:rPr lang="en-US" sz="2400" i="1" dirty="0">
                <a:solidFill>
                  <a:schemeClr val="tx2"/>
                </a:solidFill>
              </a:rPr>
              <a:t>Note: This new premium is only for ALNW RNs and does not apply to anyone else.</a:t>
            </a:r>
            <a:endParaRPr lang="en-US" sz="2400" i="1" dirty="0"/>
          </a:p>
          <a:p>
            <a:pPr marL="0" indent="0">
              <a:buNone/>
            </a:pPr>
            <a:endParaRPr lang="en-US" sz="2400" dirty="0"/>
          </a:p>
        </p:txBody>
      </p:sp>
    </p:spTree>
    <p:extLst>
      <p:ext uri="{BB962C8B-B14F-4D97-AF65-F5344CB8AC3E}">
        <p14:creationId xmlns:p14="http://schemas.microsoft.com/office/powerpoint/2010/main" val="2488511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2.5 Non-Discrimination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“The University will provide training for faculty and staff with the purpose of eliminating structural racism against all races and promoting DEI as required by law. Once completed, a report containing a summary of the training results and progress towards the University’s goals will be provided to the Union upon request.” </a:t>
            </a:r>
          </a:p>
          <a:p>
            <a:pPr marL="0" indent="0">
              <a:buNone/>
            </a:pPr>
            <a:endParaRPr lang="en-US" sz="2400" dirty="0"/>
          </a:p>
        </p:txBody>
      </p:sp>
    </p:spTree>
    <p:extLst>
      <p:ext uri="{BB962C8B-B14F-4D97-AF65-F5344CB8AC3E}">
        <p14:creationId xmlns:p14="http://schemas.microsoft.com/office/powerpoint/2010/main" val="621631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11.7 BIPOC Staff Development Program</a:t>
            </a:r>
          </a:p>
        </p:txBody>
      </p:sp>
      <p:sp>
        <p:nvSpPr>
          <p:cNvPr id="4" name="Text Placeholder 3"/>
          <p:cNvSpPr>
            <a:spLocks noGrp="1"/>
          </p:cNvSpPr>
          <p:nvPr>
            <p:ph type="body" sz="quarter" idx="12"/>
          </p:nvPr>
        </p:nvSpPr>
        <p:spPr/>
        <p:txBody>
          <a:bodyPr/>
          <a:lstStyle/>
          <a:p>
            <a:r>
              <a:rPr lang="en-US" dirty="0"/>
              <a:t>“In concert with the University’s diversity and inclusion goals and initiatives, the University may offer a BIPOC Staff Development Program free to all BIPOC staff enrolled in the program, which includes self-paced online programming, competency-based workshops, and specialized content supporting an inclusive workplace culture.”</a:t>
            </a:r>
          </a:p>
        </p:txBody>
      </p:sp>
    </p:spTree>
    <p:extLst>
      <p:ext uri="{BB962C8B-B14F-4D97-AF65-F5344CB8AC3E}">
        <p14:creationId xmlns:p14="http://schemas.microsoft.com/office/powerpoint/2010/main" val="2598483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SEIU 925: 31 Health and Safety</a:t>
            </a:r>
          </a:p>
        </p:txBody>
      </p:sp>
      <p:sp>
        <p:nvSpPr>
          <p:cNvPr id="3" name="Text Placeholder 2"/>
          <p:cNvSpPr>
            <a:spLocks noGrp="1"/>
          </p:cNvSpPr>
          <p:nvPr>
            <p:ph type="body" sz="quarter" idx="11"/>
          </p:nvPr>
        </p:nvSpPr>
        <p:spPr>
          <a:xfrm>
            <a:off x="671757" y="1810693"/>
            <a:ext cx="8197114" cy="5224605"/>
          </a:xfrm>
        </p:spPr>
        <p:txBody>
          <a:bodyPr/>
          <a:lstStyle/>
          <a:p>
            <a:r>
              <a:rPr lang="en-US" sz="2000" b="0" dirty="0"/>
              <a:t>31.11 “</a:t>
            </a:r>
            <a:r>
              <a:rPr lang="en-US" sz="2000" dirty="0"/>
              <a:t>First aid supplies </a:t>
            </a:r>
            <a:r>
              <a:rPr lang="en-US" sz="2000" b="0" dirty="0"/>
              <a:t>and evacuation kits must be readily available, easily accessible, and clearly marked. Units should document the location of their first aid kits and assign responsibility for stocking and checking expiration dates. The location of these kits shall be communicated to all employees. If an employee determines that a first aid or evacuation kit contains expended or expired supplies, the employee can submit a request to their supervisor that the item be replaced.”</a:t>
            </a:r>
          </a:p>
          <a:p>
            <a:pPr marL="0" indent="0">
              <a:buNone/>
            </a:pPr>
            <a:endParaRPr lang="en-US" sz="2000" b="0" dirty="0"/>
          </a:p>
          <a:p>
            <a:r>
              <a:rPr lang="en-US" sz="2000" b="0" dirty="0"/>
              <a:t>31.13 “Organizational units are required to develop a written </a:t>
            </a:r>
            <a:r>
              <a:rPr lang="en-US" sz="2000" dirty="0"/>
              <a:t>Fire Safety and Evacuation Plan </a:t>
            </a:r>
            <a:r>
              <a:rPr lang="en-US" sz="2000" b="0" dirty="0"/>
              <a:t>for each campus building they occupy pursuant to University policy.”</a:t>
            </a:r>
          </a:p>
          <a:p>
            <a:endParaRPr lang="en-US" dirty="0"/>
          </a:p>
        </p:txBody>
      </p:sp>
    </p:spTree>
    <p:extLst>
      <p:ext uri="{BB962C8B-B14F-4D97-AF65-F5344CB8AC3E}">
        <p14:creationId xmlns:p14="http://schemas.microsoft.com/office/powerpoint/2010/main" val="2712957063"/>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895</TotalTime>
  <Words>2989</Words>
  <Application>Microsoft Office PowerPoint</Application>
  <PresentationFormat>On-screen Show (4:3)</PresentationFormat>
  <Paragraphs>178</Paragraphs>
  <Slides>36</Slides>
  <Notes>17</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36</vt:i4>
      </vt:variant>
    </vt:vector>
  </HeadingPairs>
  <TitlesOfParts>
    <vt:vector size="46" baseType="lpstr">
      <vt:lpstr>Arial</vt:lpstr>
      <vt:lpstr>Calibri</vt:lpstr>
      <vt:lpstr>Encode Sans Normal Black</vt:lpstr>
      <vt:lpstr>Lucida Grande</vt:lpstr>
      <vt:lpstr>Open Sans</vt:lpstr>
      <vt:lpstr>Open Sans Light</vt:lpstr>
      <vt:lpstr>Uni Sans Regular</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Laura Hartless</cp:lastModifiedBy>
  <cp:revision>34</cp:revision>
  <cp:lastPrinted>2016-02-10T20:19:12Z</cp:lastPrinted>
  <dcterms:created xsi:type="dcterms:W3CDTF">2014-10-14T00:51:43Z</dcterms:created>
  <dcterms:modified xsi:type="dcterms:W3CDTF">2023-06-13T18:10:24Z</dcterms:modified>
</cp:coreProperties>
</file>